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57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24.png" ContentType="image/png"/>
  <Override PartName="/ppt/media/image1.png" ContentType="image/png"/>
  <Override PartName="/ppt/media/image31.png" ContentType="image/png"/>
  <Override PartName="/ppt/media/image25.png" ContentType="image/png"/>
  <Override PartName="/ppt/media/image2.png" ContentType="image/png"/>
  <Override PartName="/ppt/media/image32.png" ContentType="image/png"/>
  <Override PartName="/ppt/media/image26.png" ContentType="image/png"/>
  <Override PartName="/ppt/media/image3.png" ContentType="image/png"/>
  <Override PartName="/ppt/media/image33.png" ContentType="image/png"/>
  <Override PartName="/ppt/media/image27.png" ContentType="image/png"/>
  <Override PartName="/ppt/media/image4.png" ContentType="image/png"/>
  <Override PartName="/ppt/media/image34.png" ContentType="image/png"/>
  <Override PartName="/ppt/media/image28.png" ContentType="image/png"/>
  <Override PartName="/ppt/media/image5.png" ContentType="image/png"/>
  <Override PartName="/ppt/media/image35.png" ContentType="image/png"/>
  <Override PartName="/ppt/media/image10.png" ContentType="image/png"/>
  <Override PartName="/ppt/media/image47.png" ContentType="image/png"/>
  <Override PartName="/ppt/media/image45.png" ContentType="image/png"/>
  <Override PartName="/ppt/media/image46.png" ContentType="image/png"/>
  <Override PartName="/ppt/media/image50.png" ContentType="image/png"/>
  <Override PartName="/ppt/media/image13.png" ContentType="image/png"/>
  <Override PartName="/ppt/media/image11.png" ContentType="image/png"/>
  <Override PartName="/ppt/media/image48.png" ContentType="image/png"/>
  <Override PartName="/ppt/media/image51.png" ContentType="image/png"/>
  <Override PartName="/ppt/media/image52.png" ContentType="image/png"/>
  <Override PartName="/ppt/media/image41.png" ContentType="image/png"/>
  <Override PartName="/ppt/media/image53.png" ContentType="image/png"/>
  <Override PartName="/ppt/media/image42.png" ContentType="image/png"/>
  <Override PartName="/ppt/media/image54.png" ContentType="image/png"/>
  <Override PartName="/ppt/media/image43.png" ContentType="image/png"/>
  <Override PartName="/ppt/media/image55.png" ContentType="image/png"/>
  <Override PartName="/ppt/media/image44.png" ContentType="image/png"/>
  <Override PartName="/ppt/media/image56.png" ContentType="image/png"/>
  <Override PartName="/ppt/media/image40.png" ContentType="image/png"/>
  <Override PartName="/ppt/media/image30.png" ContentType="image/png"/>
  <Override PartName="/ppt/media/image39.png" ContentType="image/png"/>
  <Override PartName="/ppt/media/image9.png" ContentType="image/png"/>
  <Override PartName="/ppt/media/image38.png" ContentType="image/png"/>
  <Override PartName="/ppt/media/image8.png" ContentType="image/png"/>
  <Override PartName="/ppt/media/image49.png" ContentType="image/png"/>
  <Override PartName="/ppt/media/image12.png" ContentType="image/png"/>
  <Override PartName="/ppt/media/image37.png" ContentType="image/png"/>
  <Override PartName="/ppt/media/image7.png" ContentType="image/png"/>
  <Override PartName="/ppt/media/image36.png" ContentType="image/png"/>
  <Override PartName="/ppt/media/image6.png" ContentType="image/png"/>
  <Override PartName="/ppt/media/image29.png" ContentType="image/png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4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4000" y="2376000"/>
            <a:ext cx="907128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00" y="2376000"/>
            <a:ext cx="907128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ln>
            <a:noFill/>
          </a:ln>
        </p:spPr>
      </p:pic>
      <p:sp>
        <p:nvSpPr>
          <p:cNvPr id="1" name="CustomShape 1"/>
          <p:cNvSpPr/>
          <p:nvPr/>
        </p:nvSpPr>
        <p:spPr>
          <a:xfrm>
            <a:off x="504000" y="3564000"/>
            <a:ext cx="8869680" cy="2155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latin typeface="Arial"/>
              </a:rPr>
              <a:t>Format des Titeltextes durch Klicken bearbeiten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Format des Gliederungstextes durch Klicken bearbeiten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Zweite Gliederungsebene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Dritte Gliederungsebene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Vierte Gliederungsebene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Fünfte Gliederungsebene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Sechste Gliederungsebene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Siebte Gliederungsebene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ln>
            <a:noFill/>
          </a:ln>
        </p:spPr>
      </p:pic>
      <p:sp>
        <p:nvSpPr>
          <p:cNvPr id="41" name="CustomShape 1"/>
          <p:cNvSpPr/>
          <p:nvPr/>
        </p:nvSpPr>
        <p:spPr>
          <a:xfrm>
            <a:off x="504000" y="3564000"/>
            <a:ext cx="8869680" cy="2155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504000" y="2376000"/>
            <a:ext cx="907128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latin typeface="Arial"/>
              </a:rPr>
              <a:t>Format des Titeltextes durch Klicken bearbeiten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Format des Gliederungstextes durch Klicken bearbeiten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Zweite Gliederungsebene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Dritte Gliederungsebene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Vierte Gliederungsebene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Fünfte Gliederungsebene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Sechste Gliederungsebene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Siebte Gliederungsebene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slideLayout" Target="../slideLayouts/slideLayout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" descr=""/>
          <p:cNvPicPr/>
          <p:nvPr/>
        </p:nvPicPr>
        <p:blipFill>
          <a:blip r:embed="rId1"/>
          <a:stretch/>
        </p:blipFill>
        <p:spPr>
          <a:xfrm>
            <a:off x="1728000" y="817920"/>
            <a:ext cx="5975640" cy="3989520"/>
          </a:xfrm>
          <a:prstGeom prst="rect">
            <a:avLst/>
          </a:prstGeom>
          <a:ln>
            <a:noFill/>
          </a:ln>
        </p:spPr>
      </p:pic>
      <p:sp>
        <p:nvSpPr>
          <p:cNvPr id="81" name="CustomShape 1"/>
          <p:cNvSpPr/>
          <p:nvPr/>
        </p:nvSpPr>
        <p:spPr>
          <a:xfrm>
            <a:off x="792000" y="144000"/>
            <a:ext cx="727596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Die Heidelberger LHCb Gruppe am Physikalischen Institut</a:t>
            </a:r>
            <a:endParaRPr b="0" lang="en-GB" sz="2200" spc="-1" strike="noStrike">
              <a:latin typeface="Arial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1704240" y="4968000"/>
            <a:ext cx="6091920" cy="51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en-GB" sz="1500" spc="-1" strike="noStrike">
                <a:latin typeface="Arial"/>
              </a:rPr>
              <a:t>Gruppenleiter: </a:t>
            </a:r>
            <a:endParaRPr b="0" lang="en-GB" sz="15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GB" sz="1500" spc="-1" strike="noStrike">
                <a:latin typeface="Arial"/>
              </a:rPr>
              <a:t>Prof. Dr. Stephanie Hansmann-Menzemer &amp; Prof. Dr. Ulrich Uwer</a:t>
            </a:r>
            <a:endParaRPr b="0" lang="en-GB" sz="1500" spc="-1" strike="noStrike">
              <a:latin typeface="Arial"/>
            </a:endParaRPr>
          </a:p>
        </p:txBody>
      </p:sp>
      <p:sp>
        <p:nvSpPr>
          <p:cNvPr id="83" name="TextShape 3"/>
          <p:cNvSpPr txBox="1"/>
          <p:nvPr/>
        </p:nvSpPr>
        <p:spPr>
          <a:xfrm>
            <a:off x="7985880" y="5809320"/>
            <a:ext cx="244800" cy="346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en-GB" sz="1800" spc="-1" strike="noStrike">
                <a:latin typeface="Arial"/>
              </a:rPr>
              <a:t>,</a:t>
            </a:r>
            <a:endParaRPr b="0" lang="en-GB" sz="1800" spc="-1" strike="noStrike">
              <a:latin typeface="Arial"/>
            </a:endParaRPr>
          </a:p>
        </p:txBody>
      </p:sp>
    </p:spTree>
  </p:cSld>
  <p:transition spd="slow" advTm="6000">
    <p:zoom dir="out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864000" y="144000"/>
            <a:ext cx="755964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                            </a:t>
            </a: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Neuzugänge im Teilchenzoo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1365480" y="720000"/>
            <a:ext cx="2630160" cy="2129760"/>
          </a:xfrm>
          <a:prstGeom prst="rect">
            <a:avLst/>
          </a:prstGeom>
          <a:ln>
            <a:noFill/>
          </a:ln>
        </p:spPr>
      </p:pic>
      <p:grpSp>
        <p:nvGrpSpPr>
          <p:cNvPr id="127" name="Group 2"/>
          <p:cNvGrpSpPr/>
          <p:nvPr/>
        </p:nvGrpSpPr>
        <p:grpSpPr>
          <a:xfrm>
            <a:off x="105480" y="3180960"/>
            <a:ext cx="5150160" cy="2177640"/>
            <a:chOff x="105480" y="3180960"/>
            <a:chExt cx="5150160" cy="2177640"/>
          </a:xfrm>
        </p:grpSpPr>
        <p:grpSp>
          <p:nvGrpSpPr>
            <p:cNvPr id="128" name="Group 3"/>
            <p:cNvGrpSpPr/>
            <p:nvPr/>
          </p:nvGrpSpPr>
          <p:grpSpPr>
            <a:xfrm>
              <a:off x="105480" y="3180960"/>
              <a:ext cx="5150160" cy="2177640"/>
              <a:chOff x="105480" y="3180960"/>
              <a:chExt cx="5150160" cy="2177640"/>
            </a:xfrm>
          </p:grpSpPr>
          <p:pic>
            <p:nvPicPr>
              <p:cNvPr id="129" name="" descr=""/>
              <p:cNvPicPr/>
              <p:nvPr/>
            </p:nvPicPr>
            <p:blipFill>
              <a:blip r:embed="rId2"/>
              <a:stretch/>
            </p:blipFill>
            <p:spPr>
              <a:xfrm>
                <a:off x="105480" y="3181680"/>
                <a:ext cx="2266920" cy="21765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30" name="" descr=""/>
              <p:cNvPicPr/>
              <p:nvPr/>
            </p:nvPicPr>
            <p:blipFill>
              <a:blip r:embed="rId3"/>
              <a:stretch/>
            </p:blipFill>
            <p:spPr>
              <a:xfrm>
                <a:off x="2448000" y="3180960"/>
                <a:ext cx="2807640" cy="217764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pic>
        <p:nvPicPr>
          <p:cNvPr id="131" name="" descr=""/>
          <p:cNvPicPr/>
          <p:nvPr/>
        </p:nvPicPr>
        <p:blipFill>
          <a:blip r:embed="rId4"/>
          <a:stretch/>
        </p:blipFill>
        <p:spPr>
          <a:xfrm>
            <a:off x="5688000" y="858960"/>
            <a:ext cx="4031640" cy="1851480"/>
          </a:xfrm>
          <a:prstGeom prst="rect">
            <a:avLst/>
          </a:prstGeom>
          <a:ln>
            <a:noFill/>
          </a:ln>
        </p:spPr>
      </p:pic>
      <p:pic>
        <p:nvPicPr>
          <p:cNvPr id="132" name="" descr=""/>
          <p:cNvPicPr/>
          <p:nvPr/>
        </p:nvPicPr>
        <p:blipFill>
          <a:blip r:embed="rId5"/>
          <a:stretch/>
        </p:blipFill>
        <p:spPr>
          <a:xfrm>
            <a:off x="6552000" y="2880000"/>
            <a:ext cx="2735640" cy="2779560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1332000" y="144000"/>
            <a:ext cx="7559640" cy="775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Warum ist R</a:t>
            </a:r>
            <a:r>
              <a:rPr b="1" lang="en-GB" sz="2200" spc="-1" strike="noStrike" baseline="-33000">
                <a:solidFill>
                  <a:srgbClr val="f10d0c"/>
                </a:solidFill>
                <a:latin typeface="Times New Roman"/>
              </a:rPr>
              <a:t>K</a:t>
            </a: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 nicht gleich 1?</a:t>
            </a:r>
            <a:endParaRPr b="0" lang="en-GB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Erste Anzeichen für Leptonflavorzahl Verletzung???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5256000" y="1358280"/>
            <a:ext cx="3516840" cy="2637360"/>
          </a:xfrm>
          <a:prstGeom prst="rect">
            <a:avLst/>
          </a:prstGeom>
          <a:ln>
            <a:noFill/>
          </a:ln>
        </p:spPr>
      </p:pic>
      <p:pic>
        <p:nvPicPr>
          <p:cNvPr id="135" name="" descr=""/>
          <p:cNvPicPr/>
          <p:nvPr/>
        </p:nvPicPr>
        <p:blipFill>
          <a:blip r:embed="rId2"/>
          <a:stretch/>
        </p:blipFill>
        <p:spPr>
          <a:xfrm>
            <a:off x="576000" y="1362600"/>
            <a:ext cx="4316040" cy="2633040"/>
          </a:xfrm>
          <a:prstGeom prst="rect">
            <a:avLst/>
          </a:prstGeom>
          <a:ln>
            <a:noFill/>
          </a:ln>
        </p:spPr>
      </p:pic>
      <p:pic>
        <p:nvPicPr>
          <p:cNvPr id="136" name="" descr=""/>
          <p:cNvPicPr/>
          <p:nvPr/>
        </p:nvPicPr>
        <p:blipFill>
          <a:blip r:embed="rId3"/>
          <a:stretch/>
        </p:blipFill>
        <p:spPr>
          <a:xfrm>
            <a:off x="1633680" y="4248000"/>
            <a:ext cx="6826320" cy="850320"/>
          </a:xfrm>
          <a:prstGeom prst="rect">
            <a:avLst/>
          </a:prstGeom>
          <a:ln>
            <a:noFill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432000" y="1188000"/>
            <a:ext cx="3822480" cy="1799640"/>
          </a:xfrm>
          <a:prstGeom prst="rect">
            <a:avLst/>
          </a:prstGeom>
          <a:ln>
            <a:noFill/>
          </a:ln>
        </p:spPr>
      </p:pic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1155240" y="3174840"/>
            <a:ext cx="2375640" cy="2224800"/>
          </a:xfrm>
          <a:prstGeom prst="rect">
            <a:avLst/>
          </a:prstGeom>
          <a:ln>
            <a:noFill/>
          </a:ln>
        </p:spPr>
      </p:pic>
      <p:pic>
        <p:nvPicPr>
          <p:cNvPr id="139" name="" descr=""/>
          <p:cNvPicPr/>
          <p:nvPr/>
        </p:nvPicPr>
        <p:blipFill>
          <a:blip r:embed="rId3"/>
          <a:stretch/>
        </p:blipFill>
        <p:spPr>
          <a:xfrm>
            <a:off x="4702680" y="1188000"/>
            <a:ext cx="5009760" cy="3024000"/>
          </a:xfrm>
          <a:prstGeom prst="rect">
            <a:avLst/>
          </a:prstGeom>
          <a:ln>
            <a:noFill/>
          </a:ln>
        </p:spPr>
      </p:pic>
      <p:sp>
        <p:nvSpPr>
          <p:cNvPr id="140" name="CustomShape 1"/>
          <p:cNvSpPr/>
          <p:nvPr/>
        </p:nvSpPr>
        <p:spPr>
          <a:xfrm>
            <a:off x="1620000" y="144000"/>
            <a:ext cx="6561360" cy="101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GB" sz="2200" spc="-1" strike="noStrike">
                <a:solidFill>
                  <a:srgbClr val="f10d0c"/>
                </a:solidFill>
                <a:latin typeface="Times New Roman"/>
              </a:rPr>
              <a:t>Rowina Caspary (Masterarbeit, 2020)</a:t>
            </a:r>
            <a:endParaRPr b="0" lang="en-GB" sz="2200" spc="-1" strike="noStrike">
              <a:latin typeface="Arial"/>
            </a:endParaRPr>
          </a:p>
        </p:txBody>
      </p:sp>
      <p:grpSp>
        <p:nvGrpSpPr>
          <p:cNvPr id="141" name="Group 2"/>
          <p:cNvGrpSpPr/>
          <p:nvPr/>
        </p:nvGrpSpPr>
        <p:grpSpPr>
          <a:xfrm>
            <a:off x="432000" y="146160"/>
            <a:ext cx="7817040" cy="357840"/>
            <a:chOff x="432000" y="146160"/>
            <a:chExt cx="7817040" cy="357840"/>
          </a:xfrm>
        </p:grpSpPr>
        <p:pic>
          <p:nvPicPr>
            <p:cNvPr id="142" name="" descr=""/>
            <p:cNvPicPr/>
            <p:nvPr/>
          </p:nvPicPr>
          <p:blipFill>
            <a:blip r:embed="rId4"/>
            <a:stretch/>
          </p:blipFill>
          <p:spPr>
            <a:xfrm>
              <a:off x="432000" y="146160"/>
              <a:ext cx="7817040" cy="357840"/>
            </a:xfrm>
            <a:prstGeom prst="rect">
              <a:avLst/>
            </a:prstGeom>
            <a:ln>
              <a:noFill/>
            </a:ln>
          </p:spPr>
        </p:pic>
      </p:grp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6480000" y="1080000"/>
            <a:ext cx="3196440" cy="4420800"/>
          </a:xfrm>
          <a:prstGeom prst="rect">
            <a:avLst/>
          </a:prstGeom>
          <a:ln>
            <a:noFill/>
          </a:ln>
        </p:spPr>
      </p:pic>
      <p:pic>
        <p:nvPicPr>
          <p:cNvPr id="144" name="" descr=""/>
          <p:cNvPicPr/>
          <p:nvPr/>
        </p:nvPicPr>
        <p:blipFill>
          <a:blip r:embed="rId2"/>
          <a:srcRect l="0" t="0" r="3199" b="0"/>
          <a:stretch/>
        </p:blipFill>
        <p:spPr>
          <a:xfrm>
            <a:off x="439920" y="1404000"/>
            <a:ext cx="3058560" cy="1119600"/>
          </a:xfrm>
          <a:prstGeom prst="rect">
            <a:avLst/>
          </a:prstGeom>
          <a:ln>
            <a:noFill/>
          </a:ln>
        </p:spPr>
      </p:pic>
      <p:pic>
        <p:nvPicPr>
          <p:cNvPr id="145" name="" descr=""/>
          <p:cNvPicPr/>
          <p:nvPr/>
        </p:nvPicPr>
        <p:blipFill>
          <a:blip r:embed="rId3"/>
          <a:stretch/>
        </p:blipFill>
        <p:spPr>
          <a:xfrm>
            <a:off x="695160" y="2671920"/>
            <a:ext cx="2594160" cy="1764000"/>
          </a:xfrm>
          <a:prstGeom prst="rect">
            <a:avLst/>
          </a:prstGeom>
          <a:ln>
            <a:noFill/>
          </a:ln>
        </p:spPr>
      </p:pic>
      <p:sp>
        <p:nvSpPr>
          <p:cNvPr id="146" name="CustomShape 1"/>
          <p:cNvSpPr/>
          <p:nvPr/>
        </p:nvSpPr>
        <p:spPr>
          <a:xfrm>
            <a:off x="2090160" y="2000520"/>
            <a:ext cx="1509480" cy="63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200" spc="-1" strike="noStrike">
                <a:latin typeface="Times New Roman"/>
              </a:rPr>
              <a:t>Szintillierende       Fasern</a:t>
            </a:r>
            <a:endParaRPr b="0" lang="en-GB" sz="1200" spc="-1" strike="noStrike"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614160" y="4026600"/>
            <a:ext cx="1509480" cy="43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000" spc="-1" strike="noStrike">
                <a:latin typeface="Times New Roman"/>
              </a:rPr>
              <a:t>Silizium</a:t>
            </a:r>
            <a:endParaRPr b="0" lang="en-GB" sz="1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000" spc="-1" strike="noStrike">
                <a:latin typeface="Times New Roman"/>
              </a:rPr>
              <a:t>Photomultiplier</a:t>
            </a:r>
            <a:endParaRPr b="0" lang="en-GB" sz="10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4"/>
          <a:srcRect l="0" t="4793" r="0" b="11393"/>
          <a:stretch/>
        </p:blipFill>
        <p:spPr>
          <a:xfrm>
            <a:off x="3996000" y="1800000"/>
            <a:ext cx="2015640" cy="2252160"/>
          </a:xfrm>
          <a:prstGeom prst="rect">
            <a:avLst/>
          </a:prstGeom>
          <a:ln>
            <a:noFill/>
          </a:ln>
        </p:spPr>
      </p:pic>
      <p:sp>
        <p:nvSpPr>
          <p:cNvPr id="149" name="CustomShape 3"/>
          <p:cNvSpPr/>
          <p:nvPr/>
        </p:nvSpPr>
        <p:spPr>
          <a:xfrm>
            <a:off x="1080720" y="72360"/>
            <a:ext cx="6561360" cy="708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Von szintillierenden Fasern zum Spurdetektor:</a:t>
            </a:r>
            <a:br/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Detektorentwicklung in Heidelberg</a:t>
            </a:r>
            <a:endParaRPr b="0" lang="en-GB" sz="2200" spc="-1" strike="noStrike">
              <a:latin typeface="Arial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1080720" y="180360"/>
            <a:ext cx="6561360" cy="708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Vom Detektorhit zum rekonstruierten Event:</a:t>
            </a:r>
            <a:endParaRPr b="0" lang="en-GB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Entwicklung von Algorithmen zur Spurerkennung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5220000" y="900000"/>
            <a:ext cx="4031640" cy="4658760"/>
          </a:xfrm>
          <a:prstGeom prst="rect">
            <a:avLst/>
          </a:prstGeom>
          <a:ln>
            <a:noFill/>
          </a:ln>
        </p:spPr>
      </p:pic>
      <p:pic>
        <p:nvPicPr>
          <p:cNvPr id="152" name="" descr=""/>
          <p:cNvPicPr/>
          <p:nvPr/>
        </p:nvPicPr>
        <p:blipFill>
          <a:blip r:embed="rId2"/>
          <a:srcRect l="54419" t="6121" r="0" b="0"/>
          <a:stretch/>
        </p:blipFill>
        <p:spPr>
          <a:xfrm>
            <a:off x="1290960" y="2808000"/>
            <a:ext cx="3430440" cy="2807640"/>
          </a:xfrm>
          <a:prstGeom prst="rect">
            <a:avLst/>
          </a:prstGeom>
          <a:ln>
            <a:noFill/>
          </a:ln>
        </p:spPr>
      </p:pic>
      <p:pic>
        <p:nvPicPr>
          <p:cNvPr id="153" name="" descr=""/>
          <p:cNvPicPr/>
          <p:nvPr/>
        </p:nvPicPr>
        <p:blipFill>
          <a:blip r:embed="rId3"/>
          <a:srcRect l="0" t="25515" r="45572" b="0"/>
          <a:stretch/>
        </p:blipFill>
        <p:spPr>
          <a:xfrm>
            <a:off x="1291320" y="952560"/>
            <a:ext cx="3429360" cy="1890000"/>
          </a:xfrm>
          <a:prstGeom prst="rect">
            <a:avLst/>
          </a:prstGeom>
          <a:ln>
            <a:noFill/>
          </a:ln>
        </p:spPr>
      </p:pic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6905520" y="1423440"/>
            <a:ext cx="3030120" cy="4190760"/>
          </a:xfrm>
          <a:prstGeom prst="rect">
            <a:avLst/>
          </a:prstGeom>
          <a:ln>
            <a:noFill/>
          </a:ln>
        </p:spPr>
      </p:pic>
      <p:sp>
        <p:nvSpPr>
          <p:cNvPr id="155" name="CustomShape 1"/>
          <p:cNvSpPr/>
          <p:nvPr/>
        </p:nvSpPr>
        <p:spPr>
          <a:xfrm>
            <a:off x="792000" y="144000"/>
            <a:ext cx="727596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Die Heidelberger LHCb Gruppe am Physikalischen Institut</a:t>
            </a:r>
            <a:endParaRPr b="0" lang="en-GB" sz="2200" spc="-1" strike="noStrike"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6840000" y="867240"/>
            <a:ext cx="3311640" cy="867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1100" spc="-1" strike="noStrike">
                <a:latin typeface="Times New Roman"/>
              </a:rPr>
              <a:t>Bau eines Tracking Detektors mit szintillierenden</a:t>
            </a:r>
            <a:endParaRPr b="0" lang="en-GB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GB" sz="1100" spc="-1" strike="noStrike">
                <a:latin typeface="Times New Roman"/>
              </a:rPr>
              <a:t>Faser und Silizium Photomultipliern für das LHCb</a:t>
            </a:r>
            <a:endParaRPr b="0" lang="en-GB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GB" sz="1100" spc="-1" strike="noStrike">
                <a:latin typeface="Times New Roman"/>
              </a:rPr>
              <a:t>Eperiment am CERN.</a:t>
            </a:r>
            <a:endParaRPr b="0" lang="en-GB" sz="1100" spc="-1" strike="noStrike">
              <a:latin typeface="Arial"/>
            </a:endParaRPr>
          </a:p>
        </p:txBody>
      </p:sp>
      <p:pic>
        <p:nvPicPr>
          <p:cNvPr id="157" name="" descr=""/>
          <p:cNvPicPr/>
          <p:nvPr/>
        </p:nvPicPr>
        <p:blipFill>
          <a:blip r:embed="rId2"/>
          <a:stretch/>
        </p:blipFill>
        <p:spPr>
          <a:xfrm>
            <a:off x="3024000" y="1921680"/>
            <a:ext cx="3357720" cy="2241720"/>
          </a:xfrm>
          <a:prstGeom prst="rect">
            <a:avLst/>
          </a:prstGeom>
          <a:ln>
            <a:noFill/>
          </a:ln>
        </p:spPr>
      </p:pic>
      <p:pic>
        <p:nvPicPr>
          <p:cNvPr id="158" name="" descr=""/>
          <p:cNvPicPr/>
          <p:nvPr/>
        </p:nvPicPr>
        <p:blipFill>
          <a:blip r:embed="rId3"/>
          <a:stretch/>
        </p:blipFill>
        <p:spPr>
          <a:xfrm>
            <a:off x="2692440" y="4384440"/>
            <a:ext cx="1123200" cy="1028160"/>
          </a:xfrm>
          <a:prstGeom prst="rect">
            <a:avLst/>
          </a:prstGeom>
          <a:ln>
            <a:noFill/>
          </a:ln>
        </p:spPr>
      </p:pic>
      <p:pic>
        <p:nvPicPr>
          <p:cNvPr id="159" name="" descr=""/>
          <p:cNvPicPr/>
          <p:nvPr/>
        </p:nvPicPr>
        <p:blipFill>
          <a:blip r:embed="rId4"/>
          <a:stretch/>
        </p:blipFill>
        <p:spPr>
          <a:xfrm>
            <a:off x="576000" y="3960000"/>
            <a:ext cx="2019600" cy="1660680"/>
          </a:xfrm>
          <a:prstGeom prst="rect">
            <a:avLst/>
          </a:prstGeom>
          <a:ln>
            <a:noFill/>
          </a:ln>
        </p:spPr>
      </p:pic>
      <p:pic>
        <p:nvPicPr>
          <p:cNvPr id="160" name="" descr=""/>
          <p:cNvPicPr/>
          <p:nvPr/>
        </p:nvPicPr>
        <p:blipFill>
          <a:blip r:embed="rId5"/>
          <a:stretch/>
        </p:blipFill>
        <p:spPr>
          <a:xfrm>
            <a:off x="392760" y="648000"/>
            <a:ext cx="2270880" cy="2161080"/>
          </a:xfrm>
          <a:prstGeom prst="rect">
            <a:avLst/>
          </a:prstGeom>
          <a:ln>
            <a:noFill/>
          </a:ln>
        </p:spPr>
      </p:pic>
      <p:sp>
        <p:nvSpPr>
          <p:cNvPr id="161" name="CustomShape 3"/>
          <p:cNvSpPr/>
          <p:nvPr/>
        </p:nvSpPr>
        <p:spPr>
          <a:xfrm>
            <a:off x="300960" y="2811600"/>
            <a:ext cx="2506680" cy="60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1100" spc="-1" strike="noStrike">
                <a:latin typeface="Times New Roman"/>
              </a:rPr>
              <a:t>Der erste Nachweis von zeitabhängiger CP Verletzung in B</a:t>
            </a:r>
            <a:r>
              <a:rPr b="1" lang="en-GB" sz="1100" spc="-1" strike="noStrike" baseline="-14000000">
                <a:latin typeface="Times New Roman"/>
              </a:rPr>
              <a:t>s</a:t>
            </a:r>
            <a:r>
              <a:rPr b="1" lang="en-GB" sz="1100" spc="-1" strike="noStrike" baseline="14000000">
                <a:latin typeface="Times New Roman"/>
              </a:rPr>
              <a:t>0</a:t>
            </a:r>
            <a:r>
              <a:rPr b="1" lang="en-GB" sz="1100" spc="-1" strike="noStrike">
                <a:latin typeface="Times New Roman"/>
              </a:rPr>
              <a:t> decays.</a:t>
            </a:r>
            <a:endParaRPr b="0" lang="en-GB" sz="1100" spc="-1" strike="noStrike">
              <a:latin typeface="Arial"/>
            </a:endParaRPr>
          </a:p>
        </p:txBody>
      </p:sp>
      <p:sp>
        <p:nvSpPr>
          <p:cNvPr id="162" name="CustomShape 4"/>
          <p:cNvSpPr/>
          <p:nvPr/>
        </p:nvSpPr>
        <p:spPr>
          <a:xfrm>
            <a:off x="3575520" y="1656000"/>
            <a:ext cx="2254680" cy="24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1100" spc="-1" strike="noStrike">
                <a:latin typeface="Times New Roman"/>
              </a:rPr>
              <a:t>Die Heidelberger LHCb Gruppe</a:t>
            </a:r>
            <a:endParaRPr b="0" lang="en-GB" sz="1100" spc="-1" strike="noStrike">
              <a:latin typeface="Arial"/>
            </a:endParaRPr>
          </a:p>
        </p:txBody>
      </p:sp>
      <p:sp>
        <p:nvSpPr>
          <p:cNvPr id="163" name="CustomShape 5"/>
          <p:cNvSpPr/>
          <p:nvPr/>
        </p:nvSpPr>
        <p:spPr>
          <a:xfrm>
            <a:off x="3792960" y="4594680"/>
            <a:ext cx="2506680" cy="60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1100" spc="-1" strike="noStrike">
                <a:latin typeface="Times New Roman"/>
              </a:rPr>
              <a:t>Artists View und experimenteller Nachweis von Pentaquarks</a:t>
            </a:r>
            <a:endParaRPr b="0" lang="en-GB" sz="1100" spc="-1" strike="noStrike">
              <a:latin typeface="Arial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" descr=""/>
          <p:cNvPicPr/>
          <p:nvPr/>
        </p:nvPicPr>
        <p:blipFill>
          <a:blip r:embed="rId1"/>
          <a:stretch/>
        </p:blipFill>
        <p:spPr>
          <a:xfrm>
            <a:off x="65520" y="1423440"/>
            <a:ext cx="3030120" cy="4190760"/>
          </a:xfrm>
          <a:prstGeom prst="rect">
            <a:avLst/>
          </a:prstGeom>
          <a:ln>
            <a:noFill/>
          </a:ln>
        </p:spPr>
      </p:pic>
      <p:sp>
        <p:nvSpPr>
          <p:cNvPr id="165" name="CustomShape 1"/>
          <p:cNvSpPr/>
          <p:nvPr/>
        </p:nvSpPr>
        <p:spPr>
          <a:xfrm>
            <a:off x="1152000" y="144000"/>
            <a:ext cx="6847920" cy="708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Anwendungen von szintillierenden Fasern und Silizium </a:t>
            </a:r>
            <a:endParaRPr b="0" lang="en-GB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Photomultipliern  in der Teilchenphysik und Medizin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2"/>
          <a:stretch/>
        </p:blipFill>
        <p:spPr>
          <a:xfrm>
            <a:off x="3734640" y="3024000"/>
            <a:ext cx="4977000" cy="2423520"/>
          </a:xfrm>
          <a:prstGeom prst="rect">
            <a:avLst/>
          </a:prstGeom>
          <a:ln>
            <a:noFill/>
          </a:ln>
        </p:spPr>
      </p:pic>
      <p:pic>
        <p:nvPicPr>
          <p:cNvPr id="167" name="" descr=""/>
          <p:cNvPicPr/>
          <p:nvPr/>
        </p:nvPicPr>
        <p:blipFill>
          <a:blip r:embed="rId3"/>
          <a:srcRect l="0" t="0" r="3199" b="0"/>
          <a:stretch/>
        </p:blipFill>
        <p:spPr>
          <a:xfrm>
            <a:off x="4219920" y="1451160"/>
            <a:ext cx="2187360" cy="852480"/>
          </a:xfrm>
          <a:prstGeom prst="rect">
            <a:avLst/>
          </a:prstGeom>
          <a:ln>
            <a:noFill/>
          </a:ln>
        </p:spPr>
      </p:pic>
      <p:pic>
        <p:nvPicPr>
          <p:cNvPr id="168" name="" descr=""/>
          <p:cNvPicPr/>
          <p:nvPr/>
        </p:nvPicPr>
        <p:blipFill>
          <a:blip r:embed="rId4"/>
          <a:stretch/>
        </p:blipFill>
        <p:spPr>
          <a:xfrm>
            <a:off x="6856200" y="1224000"/>
            <a:ext cx="1855440" cy="1343520"/>
          </a:xfrm>
          <a:prstGeom prst="rect">
            <a:avLst/>
          </a:prstGeom>
          <a:ln>
            <a:noFill/>
          </a:ln>
        </p:spPr>
      </p:pic>
      <p:sp>
        <p:nvSpPr>
          <p:cNvPr id="169" name="CustomShape 2"/>
          <p:cNvSpPr/>
          <p:nvPr/>
        </p:nvSpPr>
        <p:spPr>
          <a:xfrm>
            <a:off x="5400000" y="1895400"/>
            <a:ext cx="1079640" cy="48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200" spc="-1" strike="noStrike">
                <a:latin typeface="Times New Roman"/>
              </a:rPr>
              <a:t>Szintillierende       Fasern</a:t>
            </a:r>
            <a:endParaRPr b="0" lang="en-GB" sz="12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6768000" y="2255400"/>
            <a:ext cx="1079640" cy="48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000" spc="-1" strike="noStrike">
                <a:latin typeface="Times New Roman"/>
              </a:rPr>
              <a:t>Silizium</a:t>
            </a:r>
            <a:endParaRPr b="0" lang="en-GB" sz="1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000" spc="-1" strike="noStrike">
                <a:latin typeface="Times New Roman"/>
              </a:rPr>
              <a:t>Photomultiplier</a:t>
            </a:r>
            <a:endParaRPr b="0" lang="en-GB" sz="1000" spc="-1" strike="noStrike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3648600" y="2795760"/>
            <a:ext cx="5567040" cy="42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100" spc="-1" strike="noStrike">
                <a:latin typeface="Times New Roman"/>
              </a:rPr>
              <a:t>Design für einen Strahlmonitor an der  Heidelberger Ionenstrahl-Therapiezentrum (HIT)</a:t>
            </a:r>
            <a:endParaRPr b="0" lang="en-GB" sz="1100" spc="-1" strike="noStrike">
              <a:latin typeface="Arial"/>
            </a:endParaRPr>
          </a:p>
        </p:txBody>
      </p:sp>
      <p:sp>
        <p:nvSpPr>
          <p:cNvPr id="172" name="CustomShape 5"/>
          <p:cNvSpPr/>
          <p:nvPr/>
        </p:nvSpPr>
        <p:spPr>
          <a:xfrm>
            <a:off x="48600" y="867240"/>
            <a:ext cx="5567040" cy="556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100" spc="-1" strike="noStrike">
                <a:latin typeface="Times New Roman"/>
              </a:rPr>
              <a:t>Bau eines Tracking Detektors mit szintillierenden</a:t>
            </a:r>
            <a:endParaRPr b="0" lang="en-GB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latin typeface="Times New Roman"/>
              </a:rPr>
              <a:t>Faser und Silizium Photomultipliern für das LHCb</a:t>
            </a:r>
            <a:endParaRPr b="0" lang="en-GB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latin typeface="Times New Roman"/>
              </a:rPr>
              <a:t>Eperiment am CERN.</a:t>
            </a:r>
            <a:endParaRPr b="0" lang="en-GB" sz="1100" spc="-1" strike="noStrike"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 descr=""/>
          <p:cNvPicPr/>
          <p:nvPr/>
        </p:nvPicPr>
        <p:blipFill>
          <a:blip r:embed="rId1"/>
          <a:stretch/>
        </p:blipFill>
        <p:spPr>
          <a:xfrm>
            <a:off x="360" y="2520"/>
            <a:ext cx="10052640" cy="5669280"/>
          </a:xfrm>
          <a:prstGeom prst="rect">
            <a:avLst/>
          </a:prstGeom>
          <a:ln>
            <a:noFill/>
          </a:ln>
        </p:spPr>
      </p:pic>
    </p:spTree>
  </p:cSld>
  <p:transition spd="slow" advTm="6000">
    <p:plus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/>
          <p:nvPr/>
        </p:nvPicPr>
        <p:blipFill>
          <a:blip r:embed="rId1"/>
          <a:stretch/>
        </p:blipFill>
        <p:spPr>
          <a:xfrm>
            <a:off x="0" y="2520"/>
            <a:ext cx="10079640" cy="5669280"/>
          </a:xfrm>
          <a:prstGeom prst="rect">
            <a:avLst/>
          </a:prstGeom>
          <a:ln>
            <a:noFill/>
          </a:ln>
        </p:spPr>
      </p:pic>
    </p:spTree>
  </p:cSld>
  <p:transition spd="slow" advTm="6000">
    <p:push dir="d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" descr=""/>
          <p:cNvPicPr/>
          <p:nvPr/>
        </p:nvPicPr>
        <p:blipFill>
          <a:blip r:embed="rId1"/>
          <a:stretch/>
        </p:blipFill>
        <p:spPr>
          <a:xfrm>
            <a:off x="0" y="2520"/>
            <a:ext cx="10079640" cy="5669280"/>
          </a:xfrm>
          <a:prstGeom prst="rect">
            <a:avLst/>
          </a:prstGeom>
          <a:ln>
            <a:noFill/>
          </a:ln>
        </p:spPr>
      </p:pic>
    </p:spTree>
  </p:cSld>
  <p:transition spd="slow" advTm="6000">
    <p:comb dir="horz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" descr=""/>
          <p:cNvPicPr/>
          <p:nvPr/>
        </p:nvPicPr>
        <p:blipFill>
          <a:blip r:embed="rId1"/>
          <a:stretch/>
        </p:blipFill>
        <p:spPr>
          <a:xfrm rot="20058000">
            <a:off x="1296000" y="1044000"/>
            <a:ext cx="1036080" cy="922680"/>
          </a:xfrm>
          <a:prstGeom prst="rect">
            <a:avLst/>
          </a:prstGeom>
          <a:ln>
            <a:noFill/>
          </a:ln>
        </p:spPr>
      </p:pic>
      <p:pic>
        <p:nvPicPr>
          <p:cNvPr id="88" name="" descr=""/>
          <p:cNvPicPr/>
          <p:nvPr/>
        </p:nvPicPr>
        <p:blipFill>
          <a:blip r:embed="rId2"/>
          <a:stretch/>
        </p:blipFill>
        <p:spPr>
          <a:xfrm>
            <a:off x="3600000" y="792000"/>
            <a:ext cx="2526840" cy="187164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864000" y="144000"/>
            <a:ext cx="755964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                            </a:t>
            </a: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Oszillationen von B und D-Mesonen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90" name="" descr=""/>
          <p:cNvPicPr/>
          <p:nvPr/>
        </p:nvPicPr>
        <p:blipFill>
          <a:blip r:embed="rId3"/>
          <a:stretch/>
        </p:blipFill>
        <p:spPr>
          <a:xfrm>
            <a:off x="3808080" y="3396240"/>
            <a:ext cx="3151800" cy="1825560"/>
          </a:xfrm>
          <a:prstGeom prst="rect">
            <a:avLst/>
          </a:prstGeom>
          <a:ln>
            <a:noFill/>
          </a:ln>
        </p:spPr>
      </p:pic>
      <p:pic>
        <p:nvPicPr>
          <p:cNvPr id="91" name="" descr=""/>
          <p:cNvPicPr/>
          <p:nvPr/>
        </p:nvPicPr>
        <p:blipFill>
          <a:blip r:embed="rId4"/>
          <a:stretch/>
        </p:blipFill>
        <p:spPr>
          <a:xfrm>
            <a:off x="936000" y="3407040"/>
            <a:ext cx="2625840" cy="1848600"/>
          </a:xfrm>
          <a:prstGeom prst="rect">
            <a:avLst/>
          </a:prstGeom>
          <a:ln>
            <a:noFill/>
          </a:ln>
        </p:spPr>
      </p:pic>
      <p:pic>
        <p:nvPicPr>
          <p:cNvPr id="92" name="" descr=""/>
          <p:cNvPicPr/>
          <p:nvPr/>
        </p:nvPicPr>
        <p:blipFill>
          <a:blip r:embed="rId5"/>
          <a:stretch/>
        </p:blipFill>
        <p:spPr>
          <a:xfrm>
            <a:off x="7251120" y="3403800"/>
            <a:ext cx="1873800" cy="1804320"/>
          </a:xfrm>
          <a:prstGeom prst="rect">
            <a:avLst/>
          </a:prstGeom>
          <a:ln>
            <a:noFill/>
          </a:ln>
        </p:spPr>
      </p:pic>
      <p:pic>
        <p:nvPicPr>
          <p:cNvPr id="93" name="" descr=""/>
          <p:cNvPicPr/>
          <p:nvPr/>
        </p:nvPicPr>
        <p:blipFill>
          <a:blip r:embed="rId6"/>
          <a:stretch/>
        </p:blipFill>
        <p:spPr>
          <a:xfrm>
            <a:off x="6768000" y="900000"/>
            <a:ext cx="1871640" cy="1668600"/>
          </a:xfrm>
          <a:prstGeom prst="rect">
            <a:avLst/>
          </a:prstGeom>
          <a:ln>
            <a:noFill/>
          </a:ln>
        </p:spPr>
      </p:pic>
      <p:sp>
        <p:nvSpPr>
          <p:cNvPr id="94" name="CustomShape 2"/>
          <p:cNvSpPr/>
          <p:nvPr/>
        </p:nvSpPr>
        <p:spPr>
          <a:xfrm>
            <a:off x="1656000" y="3024000"/>
            <a:ext cx="1268280" cy="30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1500" spc="-1" strike="noStrike">
                <a:latin typeface="Arial"/>
              </a:rPr>
              <a:t>B</a:t>
            </a:r>
            <a:r>
              <a:rPr b="1" lang="en-GB" sz="1500" spc="-1" strike="noStrike" baseline="33000">
                <a:latin typeface="Arial"/>
              </a:rPr>
              <a:t>0</a:t>
            </a:r>
            <a:r>
              <a:rPr b="1" lang="en-GB" sz="1500" spc="-1" strike="noStrike">
                <a:latin typeface="Arial"/>
              </a:rPr>
              <a:t>-Mesonen</a:t>
            </a:r>
            <a:endParaRPr b="0" lang="en-GB" sz="1500" spc="-1" strike="noStrike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4824000" y="3024360"/>
            <a:ext cx="1329120" cy="34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1500" spc="-1" strike="noStrike">
                <a:latin typeface="Arial"/>
              </a:rPr>
              <a:t>B</a:t>
            </a:r>
            <a:r>
              <a:rPr b="1" lang="en-GB" sz="1500" spc="-1" strike="noStrike" baseline="-33000">
                <a:latin typeface="Arial"/>
              </a:rPr>
              <a:t>s</a:t>
            </a:r>
            <a:r>
              <a:rPr b="1" lang="en-GB" sz="1500" spc="-1" strike="noStrike" baseline="33000">
                <a:latin typeface="Arial"/>
              </a:rPr>
              <a:t>0</a:t>
            </a:r>
            <a:r>
              <a:rPr b="1" lang="en-GB" sz="1500" spc="-1" strike="noStrike">
                <a:latin typeface="Arial"/>
              </a:rPr>
              <a:t>-Mesonen</a:t>
            </a:r>
            <a:endParaRPr b="0" lang="en-GB" sz="1500" spc="-1" strike="noStrike">
              <a:latin typeface="Arial"/>
            </a:endParaRPr>
          </a:p>
        </p:txBody>
      </p:sp>
      <p:sp>
        <p:nvSpPr>
          <p:cNvPr id="96" name="CustomShape 4"/>
          <p:cNvSpPr/>
          <p:nvPr/>
        </p:nvSpPr>
        <p:spPr>
          <a:xfrm>
            <a:off x="7488360" y="3024360"/>
            <a:ext cx="1268280" cy="30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1500" spc="-1" strike="noStrike">
                <a:latin typeface="Arial"/>
              </a:rPr>
              <a:t>D</a:t>
            </a:r>
            <a:r>
              <a:rPr b="1" lang="en-GB" sz="1500" spc="-1" strike="noStrike" baseline="33000">
                <a:latin typeface="Arial"/>
              </a:rPr>
              <a:t>0</a:t>
            </a:r>
            <a:r>
              <a:rPr b="1" lang="en-GB" sz="1500" spc="-1" strike="noStrike">
                <a:latin typeface="Arial"/>
              </a:rPr>
              <a:t>-Mesonen</a:t>
            </a:r>
            <a:endParaRPr b="0" lang="en-GB" sz="1500" spc="-1" strike="noStrike"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864000" y="144000"/>
            <a:ext cx="755964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               </a:t>
            </a: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CP Verletzung in Zerfällen von B und D-Mesonen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98" name="" descr=""/>
          <p:cNvPicPr/>
          <p:nvPr/>
        </p:nvPicPr>
        <p:blipFill>
          <a:blip r:embed="rId1"/>
          <a:stretch/>
        </p:blipFill>
        <p:spPr>
          <a:xfrm>
            <a:off x="2905920" y="3240000"/>
            <a:ext cx="2422080" cy="2305080"/>
          </a:xfrm>
          <a:prstGeom prst="rect">
            <a:avLst/>
          </a:prstGeom>
          <a:ln>
            <a:noFill/>
          </a:ln>
        </p:spPr>
      </p:pic>
      <p:pic>
        <p:nvPicPr>
          <p:cNvPr id="99" name="" descr=""/>
          <p:cNvPicPr/>
          <p:nvPr/>
        </p:nvPicPr>
        <p:blipFill>
          <a:blip r:embed="rId2"/>
          <a:stretch/>
        </p:blipFill>
        <p:spPr>
          <a:xfrm>
            <a:off x="3600360" y="792000"/>
            <a:ext cx="2526840" cy="1871640"/>
          </a:xfrm>
          <a:prstGeom prst="rect">
            <a:avLst/>
          </a:prstGeom>
          <a:ln>
            <a:noFill/>
          </a:ln>
        </p:spPr>
      </p:pic>
      <p:pic>
        <p:nvPicPr>
          <p:cNvPr id="100" name="" descr=""/>
          <p:cNvPicPr/>
          <p:nvPr/>
        </p:nvPicPr>
        <p:blipFill>
          <a:blip r:embed="rId3"/>
          <a:stretch/>
        </p:blipFill>
        <p:spPr>
          <a:xfrm>
            <a:off x="288000" y="3250440"/>
            <a:ext cx="2358360" cy="2293200"/>
          </a:xfrm>
          <a:prstGeom prst="rect">
            <a:avLst/>
          </a:prstGeom>
          <a:ln>
            <a:noFill/>
          </a:ln>
        </p:spPr>
      </p:pic>
      <p:sp>
        <p:nvSpPr>
          <p:cNvPr id="101" name="CustomShape 2"/>
          <p:cNvSpPr/>
          <p:nvPr/>
        </p:nvSpPr>
        <p:spPr>
          <a:xfrm>
            <a:off x="864000" y="144000"/>
            <a:ext cx="755964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               </a:t>
            </a: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CP Verletzung in Zerfällen von B und D-Mesonen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102" name="" descr=""/>
          <p:cNvPicPr/>
          <p:nvPr/>
        </p:nvPicPr>
        <p:blipFill>
          <a:blip r:embed="rId4"/>
          <a:stretch/>
        </p:blipFill>
        <p:spPr>
          <a:xfrm rot="20058000">
            <a:off x="1296360" y="1044360"/>
            <a:ext cx="1036080" cy="922680"/>
          </a:xfrm>
          <a:prstGeom prst="rect">
            <a:avLst/>
          </a:prstGeom>
          <a:ln>
            <a:noFill/>
          </a:ln>
        </p:spPr>
      </p:pic>
      <p:pic>
        <p:nvPicPr>
          <p:cNvPr id="103" name="" descr=""/>
          <p:cNvPicPr/>
          <p:nvPr/>
        </p:nvPicPr>
        <p:blipFill>
          <a:blip r:embed="rId5"/>
          <a:stretch/>
        </p:blipFill>
        <p:spPr>
          <a:xfrm>
            <a:off x="6984000" y="922680"/>
            <a:ext cx="1439640" cy="1596960"/>
          </a:xfrm>
          <a:prstGeom prst="rect">
            <a:avLst/>
          </a:prstGeom>
          <a:ln>
            <a:noFill/>
          </a:ln>
        </p:spPr>
      </p:pic>
      <p:pic>
        <p:nvPicPr>
          <p:cNvPr id="104" name="" descr=""/>
          <p:cNvPicPr/>
          <p:nvPr/>
        </p:nvPicPr>
        <p:blipFill>
          <a:blip r:embed="rId6"/>
          <a:stretch/>
        </p:blipFill>
        <p:spPr>
          <a:xfrm>
            <a:off x="7743960" y="3312000"/>
            <a:ext cx="2191680" cy="2140560"/>
          </a:xfrm>
          <a:prstGeom prst="rect">
            <a:avLst/>
          </a:prstGeom>
          <a:ln>
            <a:noFill/>
          </a:ln>
        </p:spPr>
      </p:pic>
      <p:pic>
        <p:nvPicPr>
          <p:cNvPr id="105" name="" descr=""/>
          <p:cNvPicPr/>
          <p:nvPr/>
        </p:nvPicPr>
        <p:blipFill>
          <a:blip r:embed="rId7"/>
          <a:stretch/>
        </p:blipFill>
        <p:spPr>
          <a:xfrm>
            <a:off x="5482800" y="3312000"/>
            <a:ext cx="2219040" cy="2159640"/>
          </a:xfrm>
          <a:prstGeom prst="rect">
            <a:avLst/>
          </a:prstGeom>
          <a:ln>
            <a:noFill/>
          </a:ln>
        </p:spPr>
      </p:pic>
      <p:sp>
        <p:nvSpPr>
          <p:cNvPr id="106" name="CustomShape 3"/>
          <p:cNvSpPr/>
          <p:nvPr/>
        </p:nvSpPr>
        <p:spPr>
          <a:xfrm>
            <a:off x="819360" y="2880000"/>
            <a:ext cx="1268280" cy="30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1500" spc="-1" strike="noStrike">
                <a:latin typeface="Arial"/>
              </a:rPr>
              <a:t>B</a:t>
            </a:r>
            <a:r>
              <a:rPr b="1" lang="en-GB" sz="1500" spc="-1" strike="noStrike" baseline="33000">
                <a:latin typeface="Arial"/>
              </a:rPr>
              <a:t>0</a:t>
            </a:r>
            <a:r>
              <a:rPr b="1" lang="en-GB" sz="1500" spc="-1" strike="noStrike">
                <a:latin typeface="Arial"/>
              </a:rPr>
              <a:t>-Mesonen</a:t>
            </a:r>
            <a:endParaRPr b="0" lang="en-GB" sz="1500" spc="-1" strike="noStrike">
              <a:latin typeface="Arial"/>
            </a:endParaRPr>
          </a:p>
        </p:txBody>
      </p:sp>
      <p:sp>
        <p:nvSpPr>
          <p:cNvPr id="107" name="CustomShape 4"/>
          <p:cNvSpPr/>
          <p:nvPr/>
        </p:nvSpPr>
        <p:spPr>
          <a:xfrm>
            <a:off x="3494880" y="2892240"/>
            <a:ext cx="1329120" cy="34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1500" spc="-1" strike="noStrike">
                <a:latin typeface="Arial"/>
              </a:rPr>
              <a:t>B</a:t>
            </a:r>
            <a:r>
              <a:rPr b="1" lang="en-GB" sz="1500" spc="-1" strike="noStrike" baseline="-33000">
                <a:latin typeface="Arial"/>
              </a:rPr>
              <a:t>s</a:t>
            </a:r>
            <a:r>
              <a:rPr b="1" lang="en-GB" sz="1500" spc="-1" strike="noStrike" baseline="33000">
                <a:latin typeface="Arial"/>
              </a:rPr>
              <a:t>0</a:t>
            </a:r>
            <a:r>
              <a:rPr b="1" lang="en-GB" sz="1500" spc="-1" strike="noStrike">
                <a:latin typeface="Arial"/>
              </a:rPr>
              <a:t>-Mesonen</a:t>
            </a:r>
            <a:endParaRPr b="0" lang="en-GB" sz="1500" spc="-1" strike="noStrike">
              <a:latin typeface="Arial"/>
            </a:endParaRPr>
          </a:p>
        </p:txBody>
      </p:sp>
      <p:sp>
        <p:nvSpPr>
          <p:cNvPr id="108" name="CustomShape 5"/>
          <p:cNvSpPr/>
          <p:nvPr/>
        </p:nvSpPr>
        <p:spPr>
          <a:xfrm>
            <a:off x="7047360" y="2916000"/>
            <a:ext cx="1268280" cy="30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1500" spc="-1" strike="noStrike">
                <a:latin typeface="Arial"/>
              </a:rPr>
              <a:t>D</a:t>
            </a:r>
            <a:r>
              <a:rPr b="1" lang="en-GB" sz="1500" spc="-1" strike="noStrike" baseline="33000">
                <a:latin typeface="Arial"/>
              </a:rPr>
              <a:t>0</a:t>
            </a:r>
            <a:r>
              <a:rPr b="1" lang="en-GB" sz="1500" spc="-1" strike="noStrike">
                <a:latin typeface="Arial"/>
              </a:rPr>
              <a:t>-Mesonen</a:t>
            </a:r>
            <a:endParaRPr b="0" lang="en-GB" sz="1500" spc="-1" strike="noStrike">
              <a:latin typeface="Arial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>
            <a:off x="5112000" y="1872000"/>
            <a:ext cx="4679640" cy="3335040"/>
          </a:xfrm>
          <a:prstGeom prst="rect">
            <a:avLst/>
          </a:prstGeom>
          <a:ln>
            <a:noFill/>
          </a:ln>
        </p:spPr>
      </p:pic>
      <p:pic>
        <p:nvPicPr>
          <p:cNvPr id="110" name="" descr=""/>
          <p:cNvPicPr/>
          <p:nvPr/>
        </p:nvPicPr>
        <p:blipFill>
          <a:blip r:embed="rId2"/>
          <a:stretch/>
        </p:blipFill>
        <p:spPr>
          <a:xfrm>
            <a:off x="328320" y="1442520"/>
            <a:ext cx="4407480" cy="3766320"/>
          </a:xfrm>
          <a:prstGeom prst="rect">
            <a:avLst/>
          </a:prstGeom>
          <a:ln>
            <a:noFill/>
          </a:ln>
        </p:spPr>
      </p:pic>
      <p:sp>
        <p:nvSpPr>
          <p:cNvPr id="111" name="CustomShape 1"/>
          <p:cNvSpPr/>
          <p:nvPr/>
        </p:nvSpPr>
        <p:spPr>
          <a:xfrm>
            <a:off x="1584000" y="144000"/>
            <a:ext cx="6561360" cy="101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CP violation and lifetime measurements in the </a:t>
            </a:r>
            <a:endParaRPr b="0" lang="en-GB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decay Bs 0 → J/ψ φ with the LHCb experiment</a:t>
            </a:r>
            <a:endParaRPr b="0" lang="en-GB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(Dissertation Simon Stemmle, Physikalisches Institut)</a:t>
            </a:r>
            <a:endParaRPr b="0" lang="en-GB" sz="2200" spc="-1" strike="noStrike">
              <a:latin typeface="Arial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" descr=""/>
          <p:cNvPicPr/>
          <p:nvPr/>
        </p:nvPicPr>
        <p:blipFill>
          <a:blip r:embed="rId1"/>
          <a:stretch/>
        </p:blipFill>
        <p:spPr>
          <a:xfrm>
            <a:off x="1098360" y="2391480"/>
            <a:ext cx="3185280" cy="3077640"/>
          </a:xfrm>
          <a:prstGeom prst="rect">
            <a:avLst/>
          </a:prstGeom>
          <a:ln>
            <a:noFill/>
          </a:ln>
        </p:spPr>
      </p:pic>
      <p:pic>
        <p:nvPicPr>
          <p:cNvPr id="113" name="" descr=""/>
          <p:cNvPicPr/>
          <p:nvPr/>
        </p:nvPicPr>
        <p:blipFill>
          <a:blip r:embed="rId2"/>
          <a:srcRect l="0" t="0" r="2294" b="6096"/>
          <a:stretch/>
        </p:blipFill>
        <p:spPr>
          <a:xfrm>
            <a:off x="4788000" y="2781720"/>
            <a:ext cx="4031280" cy="2221560"/>
          </a:xfrm>
          <a:prstGeom prst="rect">
            <a:avLst/>
          </a:prstGeom>
          <a:ln>
            <a:noFill/>
          </a:ln>
        </p:spPr>
      </p:pic>
      <p:sp>
        <p:nvSpPr>
          <p:cNvPr id="114" name="CustomShape 1"/>
          <p:cNvSpPr/>
          <p:nvPr/>
        </p:nvSpPr>
        <p:spPr>
          <a:xfrm>
            <a:off x="864000" y="144000"/>
            <a:ext cx="755964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          </a:t>
            </a:r>
            <a:r>
              <a:rPr b="1" lang="en-GB" sz="2200" spc="-1" strike="noStrike">
                <a:solidFill>
                  <a:srgbClr val="f10d0c"/>
                </a:solidFill>
                <a:latin typeface="Times New Roman"/>
              </a:rPr>
              <a:t>Hadronen mit 5 Quarks? Pentaquarks bei LHCb</a:t>
            </a:r>
            <a:endParaRPr b="0" lang="en-GB" sz="2200" spc="-1" strike="noStrike">
              <a:latin typeface="Arial"/>
            </a:endParaRPr>
          </a:p>
        </p:txBody>
      </p:sp>
      <p:pic>
        <p:nvPicPr>
          <p:cNvPr id="115" name="" descr=""/>
          <p:cNvPicPr/>
          <p:nvPr/>
        </p:nvPicPr>
        <p:blipFill>
          <a:blip r:embed="rId3"/>
          <a:srcRect l="15203" t="0" r="15258" b="0"/>
          <a:stretch/>
        </p:blipFill>
        <p:spPr>
          <a:xfrm>
            <a:off x="5652000" y="720360"/>
            <a:ext cx="2303280" cy="1863360"/>
          </a:xfrm>
          <a:prstGeom prst="rect">
            <a:avLst/>
          </a:prstGeom>
          <a:ln>
            <a:noFill/>
          </a:ln>
        </p:spPr>
      </p:pic>
      <p:sp>
        <p:nvSpPr>
          <p:cNvPr id="116" name="CustomShape 2"/>
          <p:cNvSpPr/>
          <p:nvPr/>
        </p:nvSpPr>
        <p:spPr>
          <a:xfrm>
            <a:off x="360000" y="789840"/>
            <a:ext cx="4679640" cy="136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just">
              <a:lnSpc>
                <a:spcPct val="100000"/>
              </a:lnSpc>
            </a:pPr>
            <a:r>
              <a:rPr b="1" lang="en-GB" sz="1800" spc="-1" strike="noStrike">
                <a:latin typeface="Arial"/>
              </a:rPr>
              <a:t>Teilchen die aus mehr als 3 Quarks bestehen wurden bereits 1964 von Murray Gell-Man vorhergesagt. </a:t>
            </a:r>
            <a:endParaRPr b="0" lang="en-GB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GB" sz="1800" spc="-1" strike="noStrike">
                <a:latin typeface="Arial"/>
              </a:rPr>
              <a:t>Sie wurden aber erst 2014 eindeutig von der LHCb Kollaboration nachgewiesen.</a:t>
            </a:r>
            <a:endParaRPr b="0" lang="en-GB" sz="1800" spc="-1" strike="noStrike"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" descr=""/>
          <p:cNvPicPr/>
          <p:nvPr/>
        </p:nvPicPr>
        <p:blipFill>
          <a:blip r:embed="rId1"/>
          <a:stretch/>
        </p:blipFill>
        <p:spPr>
          <a:xfrm>
            <a:off x="6238080" y="3061440"/>
            <a:ext cx="3769920" cy="2554560"/>
          </a:xfrm>
          <a:prstGeom prst="rect">
            <a:avLst/>
          </a:prstGeom>
          <a:ln>
            <a:noFill/>
          </a:ln>
        </p:spPr>
      </p:pic>
      <p:pic>
        <p:nvPicPr>
          <p:cNvPr id="118" name="" descr=""/>
          <p:cNvPicPr/>
          <p:nvPr/>
        </p:nvPicPr>
        <p:blipFill>
          <a:blip r:embed="rId2"/>
          <a:stretch/>
        </p:blipFill>
        <p:spPr>
          <a:xfrm>
            <a:off x="6804000" y="936000"/>
            <a:ext cx="2752920" cy="2016000"/>
          </a:xfrm>
          <a:prstGeom prst="rect">
            <a:avLst/>
          </a:prstGeom>
          <a:ln>
            <a:noFill/>
          </a:ln>
        </p:spPr>
      </p:pic>
      <p:pic>
        <p:nvPicPr>
          <p:cNvPr id="119" name="" descr=""/>
          <p:cNvPicPr/>
          <p:nvPr/>
        </p:nvPicPr>
        <p:blipFill>
          <a:blip r:embed="rId3"/>
          <a:stretch/>
        </p:blipFill>
        <p:spPr>
          <a:xfrm>
            <a:off x="766080" y="1670400"/>
            <a:ext cx="4705920" cy="3188520"/>
          </a:xfrm>
          <a:prstGeom prst="rect">
            <a:avLst/>
          </a:prstGeom>
          <a:ln>
            <a:noFill/>
          </a:ln>
        </p:spPr>
      </p:pic>
      <p:sp>
        <p:nvSpPr>
          <p:cNvPr id="120" name="CustomShape 1"/>
          <p:cNvSpPr/>
          <p:nvPr/>
        </p:nvSpPr>
        <p:spPr>
          <a:xfrm>
            <a:off x="1424160" y="1034280"/>
            <a:ext cx="5343840" cy="44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en-GB" sz="2200" spc="-1" strike="noStrike">
                <a:solidFill>
                  <a:srgbClr val="f10d0c"/>
                </a:solidFill>
                <a:latin typeface="Times New Roman"/>
              </a:rPr>
              <a:t>Maurice Morgenthaler (Bachelorarbeit, 2019)</a:t>
            </a:r>
            <a:endParaRPr b="0" lang="en-GB" sz="2200" spc="-1" strike="noStrike">
              <a:latin typeface="Arial"/>
            </a:endParaRPr>
          </a:p>
        </p:txBody>
      </p:sp>
      <p:grpSp>
        <p:nvGrpSpPr>
          <p:cNvPr id="121" name="Group 2"/>
          <p:cNvGrpSpPr/>
          <p:nvPr/>
        </p:nvGrpSpPr>
        <p:grpSpPr>
          <a:xfrm>
            <a:off x="406440" y="216360"/>
            <a:ext cx="7664760" cy="434520"/>
            <a:chOff x="406440" y="216360"/>
            <a:chExt cx="7664760" cy="434520"/>
          </a:xfrm>
        </p:grpSpPr>
        <p:pic>
          <p:nvPicPr>
            <p:cNvPr id="122" name="" descr=""/>
            <p:cNvPicPr/>
            <p:nvPr/>
          </p:nvPicPr>
          <p:blipFill>
            <a:blip r:embed="rId4"/>
            <a:stretch/>
          </p:blipFill>
          <p:spPr>
            <a:xfrm>
              <a:off x="406440" y="216360"/>
              <a:ext cx="7664760" cy="4345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3" name="Group 3"/>
          <p:cNvGrpSpPr/>
          <p:nvPr/>
        </p:nvGrpSpPr>
        <p:grpSpPr>
          <a:xfrm>
            <a:off x="2088000" y="690480"/>
            <a:ext cx="3803040" cy="317520"/>
            <a:chOff x="2088000" y="690480"/>
            <a:chExt cx="3803040" cy="317520"/>
          </a:xfrm>
        </p:grpSpPr>
        <p:pic>
          <p:nvPicPr>
            <p:cNvPr id="124" name="" descr=""/>
            <p:cNvPicPr/>
            <p:nvPr/>
          </p:nvPicPr>
          <p:blipFill>
            <a:blip r:embed="rId5"/>
            <a:stretch/>
          </p:blipFill>
          <p:spPr>
            <a:xfrm>
              <a:off x="2088000" y="690480"/>
              <a:ext cx="3803040" cy="317520"/>
            </a:xfrm>
            <a:prstGeom prst="rect">
              <a:avLst/>
            </a:prstGeom>
            <a:ln>
              <a:noFill/>
            </a:ln>
          </p:spPr>
        </p:pic>
      </p:grp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Application>LibreOffice/6.4.6.2$Linux_X86_64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2021-01-22T17:08:59Z</dcterms:created>
  <dc:creator/>
  <dc:description/>
  <dc:language>de-DE</dc:language>
  <cp:lastModifiedBy/>
  <dcterms:modified xsi:type="dcterms:W3CDTF">2021-01-27T17:23:48Z</dcterms:modified>
  <cp:revision>20</cp:revision>
  <dc:subject/>
  <dc:title/>
</cp:coreProperties>
</file>