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5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6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689" r:id="rId3"/>
    <p:sldMasterId id="2147483703" r:id="rId4"/>
    <p:sldMasterId id="2147483709" r:id="rId5"/>
    <p:sldMasterId id="2147483715" r:id="rId6"/>
    <p:sldMasterId id="2147483721" r:id="rId7"/>
  </p:sldMasterIdLst>
  <p:notesMasterIdLst>
    <p:notesMasterId r:id="rId75"/>
  </p:notesMasterIdLst>
  <p:sldIdLst>
    <p:sldId id="322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324" r:id="rId41"/>
    <p:sldId id="290" r:id="rId42"/>
    <p:sldId id="291" r:id="rId43"/>
    <p:sldId id="292" r:id="rId44"/>
    <p:sldId id="294" r:id="rId45"/>
    <p:sldId id="295" r:id="rId46"/>
    <p:sldId id="325" r:id="rId47"/>
    <p:sldId id="297" r:id="rId48"/>
    <p:sldId id="298" r:id="rId49"/>
    <p:sldId id="299" r:id="rId50"/>
    <p:sldId id="300" r:id="rId51"/>
    <p:sldId id="301" r:id="rId52"/>
    <p:sldId id="338" r:id="rId53"/>
    <p:sldId id="303" r:id="rId54"/>
    <p:sldId id="304" r:id="rId55"/>
    <p:sldId id="305" r:id="rId56"/>
    <p:sldId id="306" r:id="rId57"/>
    <p:sldId id="339" r:id="rId58"/>
    <p:sldId id="340" r:id="rId59"/>
    <p:sldId id="341" r:id="rId60"/>
    <p:sldId id="342" r:id="rId61"/>
    <p:sldId id="307" r:id="rId62"/>
    <p:sldId id="308" r:id="rId63"/>
    <p:sldId id="309" r:id="rId64"/>
    <p:sldId id="310" r:id="rId65"/>
    <p:sldId id="313" r:id="rId66"/>
    <p:sldId id="314" r:id="rId67"/>
    <p:sldId id="315" r:id="rId68"/>
    <p:sldId id="316" r:id="rId69"/>
    <p:sldId id="317" r:id="rId70"/>
    <p:sldId id="318" r:id="rId71"/>
    <p:sldId id="319" r:id="rId72"/>
    <p:sldId id="320" r:id="rId73"/>
    <p:sldId id="323" r:id="rId74"/>
  </p:sldIdLst>
  <p:sldSz cx="8640763" cy="6480175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6907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3814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722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627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4536" algn="l" defTabSz="913814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1442" algn="l" defTabSz="913814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198350" algn="l" defTabSz="913814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5257" algn="l" defTabSz="913814" rtl="0" eaLnBrk="1" latinLnBrk="0" hangingPunct="1">
      <a:defRPr sz="15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42" autoAdjust="0"/>
    <p:restoredTop sz="94660"/>
  </p:normalViewPr>
  <p:slideViewPr>
    <p:cSldViewPr showGuides="1">
      <p:cViewPr varScale="1">
        <p:scale>
          <a:sx n="109" d="100"/>
          <a:sy n="109" d="100"/>
        </p:scale>
        <p:origin x="-1254" y="-84"/>
      </p:cViewPr>
      <p:guideLst>
        <p:guide orient="horz" pos="3697"/>
        <p:guide orient="horz" pos="136"/>
        <p:guide orient="horz" pos="295"/>
        <p:guide orient="horz" pos="1111"/>
        <p:guide orient="horz" pos="1156"/>
        <p:guide orient="horz" pos="3946"/>
        <p:guide pos="2676"/>
        <p:guide pos="2766"/>
        <p:guide pos="5306"/>
        <p:guide pos="1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76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8DF3CCE3-0D0B-486D-85AC-040E4F5DFB05}" type="datetimeFigureOut">
              <a:rPr lang="de-DE"/>
              <a:pPr/>
              <a:t>21.11.2017</a:t>
            </a:fld>
            <a:endParaRPr lang="de-DE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de-DE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940CC89-BC15-4A62-AFAD-381022EAAA1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85515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690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381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72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62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4536" algn="l" defTabSz="91381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442" algn="l" defTabSz="91381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350" algn="l" defTabSz="91381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257" algn="l" defTabSz="91381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Metaphor" TargetMode="External"/><Relationship Id="rId7" Type="http://schemas.openxmlformats.org/officeDocument/2006/relationships/hyperlink" Target="http://en.wikipedia.org/wiki/Pearl" TargetMode="External"/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Citation" TargetMode="External"/><Relationship Id="rId5" Type="http://schemas.openxmlformats.org/officeDocument/2006/relationships/hyperlink" Target="http://en.wikipedia.org/wiki/Subject_term" TargetMode="External"/><Relationship Id="rId4" Type="http://schemas.openxmlformats.org/officeDocument/2006/relationships/hyperlink" Target="http://en.wikipedia.org/wiki/Information_literacy" TargetMode="Externa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F05C09-CB51-4E9D-8BE9-C0FE72BBAF3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81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E2C1C52-40AA-458E-9D54-2CE3AF85DB3F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11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08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9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137C5BD-1E2A-4DBB-9BB6-D82FBC4A71D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19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DD8C456-9445-4FE6-9E23-52404F88960F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29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5E97EFB-8423-4BF9-AF42-1B553221A535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14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39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DCF638A-32CA-4C3E-A1A0-2A7807248A61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49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9544C9E-9CC2-43D2-AAD7-E37FECC6C75D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60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BD67374-E00D-466F-8EE6-C601DFFBF34D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70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8FAAE49-BF44-455C-85FF-A622EDCDEEE2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80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DF42CB3-6785-4F96-A73A-537CA59679F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890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48188" cy="3411538"/>
          </a:xfrm>
          <a:ln/>
        </p:spPr>
      </p:sp>
      <p:sp>
        <p:nvSpPr>
          <p:cNvPr id="90115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3A7BCD1B-B775-4830-B1F6-FA5DD12C04B2}" type="slidenum">
              <a:rPr lang="de-DE" smtClean="0"/>
              <a:pPr>
                <a:defRPr/>
              </a:pPr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221ABDC-4C8F-46FE-9244-2B255AE1EF6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27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27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48188" cy="3411538"/>
          </a:xfrm>
          <a:ln/>
        </p:spPr>
      </p:sp>
      <p:sp>
        <p:nvSpPr>
          <p:cNvPr id="91139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243AEE59-5CDF-4D16-98E3-B0291B6C4FF9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48188" cy="3411538"/>
          </a:xfrm>
          <a:ln/>
        </p:spPr>
      </p:sp>
      <p:sp>
        <p:nvSpPr>
          <p:cNvPr id="92163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6D52976E-967C-4542-8CD2-F84E93516128}" type="slidenum">
              <a:rPr lang="de-DE" smtClean="0"/>
              <a:pPr>
                <a:defRPr/>
              </a:pPr>
              <a:t>22</a:t>
            </a:fld>
            <a:endParaRPr lang="de-D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F0E088C-CC9D-4B35-BB07-248C09B15CA6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31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6175" y="685800"/>
            <a:ext cx="4548188" cy="3411538"/>
          </a:xfrm>
          <a:ln/>
        </p:spPr>
      </p:sp>
      <p:sp>
        <p:nvSpPr>
          <p:cNvPr id="94211" name="Notizenplatzhalt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/>
          </p:nvPr>
        </p:nvSpPr>
        <p:spPr/>
        <p:txBody>
          <a:bodyPr/>
          <a:lstStyle/>
          <a:p>
            <a:pPr>
              <a:defRPr/>
            </a:pPr>
            <a:fld id="{0BED4C50-58B1-4DB0-BFD2-F21D28AC239B}" type="slidenum">
              <a:rPr lang="de-DE" smtClean="0"/>
              <a:pPr>
                <a:defRPr/>
              </a:pPr>
              <a:t>24</a:t>
            </a:fld>
            <a:endParaRPr lang="de-DE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1A6E0BC-DAED-42ED-82EA-AE190F19B840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5235" name="Text Box 1"/>
          <p:cNvSpPr txBox="1">
            <a:spLocks noChangeArrowheads="1"/>
          </p:cNvSpPr>
          <p:nvPr/>
        </p:nvSpPr>
        <p:spPr bwMode="auto">
          <a:xfrm>
            <a:off x="3886200" y="8688388"/>
            <a:ext cx="29733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3F4FD63-2E70-42DD-8262-60505BC2254C}" type="slidenum">
              <a:rPr lang="de-DE" altLang="de-DE"/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de-DE" altLang="de-DE"/>
          </a:p>
        </p:txBody>
      </p:sp>
      <p:sp>
        <p:nvSpPr>
          <p:cNvPr id="952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30788" cy="411638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de-DE" altLang="de-DE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2985B76-238A-493C-A660-8864F194526C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62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FBFB5C9-7215-4D7E-A21F-66AF020F8641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72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74887DC-6AEA-41D5-99A1-786E13FFAC14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83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C570E317-C0B8-4C0E-9B4A-816A2679FB73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29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993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8FB0DC3-650C-4D3B-9F2E-797E909D1AEB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30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03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97B7680-E3F7-4B31-8610-7FD63829EA8B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2C6E74A-6F81-4715-840D-BB8FD9CDA6FE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31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13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3225" cy="41116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66CEA49-53D8-411D-AA59-29FD8601BCB1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32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24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24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73681B-47E7-4FFB-AF75-3A5D4ECCD1C4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34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34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2302A4-0AA8-4152-8960-0FEA476AE1D7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44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44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E0FCD58-2862-4B2E-B1CA-63E67302F724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54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54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158840E-46C1-4991-9A57-A855EB38C593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37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64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65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EC1813D-E3DB-49FE-85FE-553DE0EE9147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85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9D96287-6448-4B21-A5EC-96FAB916B85D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39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095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95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>
                <a:latin typeface="Arial" pitchFamily="34" charset="0"/>
              </a:rPr>
              <a:t>http://navigatingnative.com/wp-content/uploads/2014/07/it-research.jpg</a:t>
            </a:r>
          </a:p>
        </p:txBody>
      </p:sp>
      <p:sp>
        <p:nvSpPr>
          <p:cNvPr id="70660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3110D5DF-2613-4028-8EA8-1B02848DFE23}" type="slidenum">
              <a:rPr lang="de-DE" smtClean="0">
                <a:solidFill>
                  <a:prstClr val="black"/>
                </a:solidFill>
              </a:rPr>
              <a:pPr algn="r" eaLnBrk="1" hangingPunct="1">
                <a:defRPr/>
              </a:pPr>
              <a:t>40</a:t>
            </a:fld>
            <a:endParaRPr lang="de-DE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359669C-231D-417B-B9BB-115C07F5D98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41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16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16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1638" cy="4111625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FEF077B-9CD7-4B47-8E3A-C63BAD17376C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47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FFFCDD8-6D4B-4ABD-87F2-AC5573ACE033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42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26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26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53AB515-4FF1-4B71-8661-539C6FBC8960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36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36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41A7BDC-DB32-4E3E-A815-9EB927647316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44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46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46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2B16415-4BA9-4708-83EB-62ACC18A42DA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57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57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CDEECB9-DA91-4D23-94F3-BED2E134DB72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47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77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77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AF500976-12C9-4416-A63B-A7E1340ED8FB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87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87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6E72CC-5350-4076-AD26-3B0A82F18216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49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198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198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ABC6778-E6DB-4226-B8E7-3A78C80AEC1F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50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08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08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>
                <a:latin typeface="Arial" pitchFamily="34" charset="0"/>
              </a:rPr>
              <a:t>http://www.alfi-isolierkanne.de/alfi/upload/images/kollektionsbilder250x250/Filter_PR_20081216_1206.jpg</a:t>
            </a:r>
          </a:p>
          <a:p>
            <a:endParaRPr lang="de-DE" altLang="de-DE" smtClean="0">
              <a:latin typeface="Arial" pitchFamily="34" charset="0"/>
            </a:endParaRPr>
          </a:p>
          <a:p>
            <a:r>
              <a:rPr lang="de-DE" altLang="de-DE" smtClean="0">
                <a:latin typeface="Arial" pitchFamily="34" charset="0"/>
              </a:rPr>
              <a:t>In Heidi gezeigt: nachträgliche Treffereinschränkung!</a:t>
            </a:r>
          </a:p>
          <a:p>
            <a:endParaRPr lang="de-DE" altLang="de-DE" smtClean="0">
              <a:latin typeface="Arial" pitchFamily="34" charset="0"/>
            </a:endParaRPr>
          </a:p>
          <a:p>
            <a:endParaRPr lang="de-DE" altLang="de-DE" smtClean="0">
              <a:latin typeface="Arial" pitchFamily="34" charset="0"/>
            </a:endParaRPr>
          </a:p>
        </p:txBody>
      </p:sp>
      <p:sp>
        <p:nvSpPr>
          <p:cNvPr id="72708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9E2C69B2-7462-4B5B-8ECD-38653A246177}" type="slidenum">
              <a:rPr lang="de-DE" smtClean="0">
                <a:solidFill>
                  <a:prstClr val="black"/>
                </a:solidFill>
              </a:rPr>
              <a:pPr algn="r" eaLnBrk="1" hangingPunct="1">
                <a:defRPr/>
              </a:pPr>
              <a:t>51</a:t>
            </a:fld>
            <a:endParaRPr lang="de-DE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>
                <a:latin typeface="Arial" pitchFamily="34" charset="0"/>
              </a:rPr>
              <a:t>Sie lesen ein Buch, sehen sich an, welche Literatur dort zitiert ist, lesen diese, nehmen die dort zitierte Literatur… und so weiter</a:t>
            </a:r>
          </a:p>
          <a:p>
            <a:endParaRPr lang="de-DE" altLang="de-DE" smtClean="0">
              <a:latin typeface="Arial" pitchFamily="34" charset="0"/>
            </a:endParaRPr>
          </a:p>
        </p:txBody>
      </p:sp>
      <p:sp>
        <p:nvSpPr>
          <p:cNvPr id="73732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F26F61BB-AB57-42DA-BCCF-BDAA73BA6BFC}" type="slidenum">
              <a:rPr lang="de-DE" smtClean="0">
                <a:solidFill>
                  <a:prstClr val="black"/>
                </a:solidFill>
              </a:rPr>
              <a:pPr algn="r" eaLnBrk="1" hangingPunct="1">
                <a:defRPr/>
              </a:pPr>
              <a:t>52</a:t>
            </a:fld>
            <a:endParaRPr lang="de-DE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A8B9C7A-8961-4268-9419-CC4D331AAA93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5800"/>
            <a:ext cx="4573587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de-DE" b="1" smtClean="0">
                <a:latin typeface="Arial" pitchFamily="34" charset="0"/>
              </a:rPr>
              <a:t>Pearl growing</a:t>
            </a:r>
            <a:r>
              <a:rPr lang="en-US" altLang="de-DE" smtClean="0">
                <a:latin typeface="Arial" pitchFamily="34" charset="0"/>
              </a:rPr>
              <a:t> is a </a:t>
            </a:r>
            <a:r>
              <a:rPr lang="en-US" altLang="de-DE" smtClean="0">
                <a:latin typeface="Arial" pitchFamily="34" charset="0"/>
                <a:hlinkClick r:id="rId3" tooltip="Metaphor"/>
              </a:rPr>
              <a:t>metaphor</a:t>
            </a:r>
            <a:r>
              <a:rPr lang="en-US" altLang="de-DE" smtClean="0">
                <a:latin typeface="Arial" pitchFamily="34" charset="0"/>
              </a:rPr>
              <a:t> taken from the process of small bits of sand growing to make a beautiful pearl, which is used in </a:t>
            </a:r>
            <a:r>
              <a:rPr lang="en-US" altLang="de-DE" smtClean="0">
                <a:latin typeface="Arial" pitchFamily="34" charset="0"/>
                <a:hlinkClick r:id="rId4" tooltip="Information literacy"/>
              </a:rPr>
              <a:t>information literacy</a:t>
            </a:r>
            <a:r>
              <a:rPr lang="en-US" altLang="de-DE" smtClean="0">
                <a:latin typeface="Arial" pitchFamily="34" charset="0"/>
              </a:rPr>
              <a:t>. Pearl Growing is in this context the process of using one information item (like a </a:t>
            </a:r>
            <a:r>
              <a:rPr lang="en-US" altLang="de-DE" smtClean="0">
                <a:latin typeface="Arial" pitchFamily="34" charset="0"/>
                <a:hlinkClick r:id="rId5" tooltip="Subject term"/>
              </a:rPr>
              <a:t>subject term</a:t>
            </a:r>
            <a:r>
              <a:rPr lang="en-US" altLang="de-DE" smtClean="0">
                <a:latin typeface="Arial" pitchFamily="34" charset="0"/>
              </a:rPr>
              <a:t> or </a:t>
            </a:r>
            <a:r>
              <a:rPr lang="en-US" altLang="de-DE" smtClean="0">
                <a:latin typeface="Arial" pitchFamily="34" charset="0"/>
                <a:hlinkClick r:id="rId6" tooltip="Citation"/>
              </a:rPr>
              <a:t>citation</a:t>
            </a:r>
            <a:r>
              <a:rPr lang="en-US" altLang="de-DE" smtClean="0">
                <a:latin typeface="Arial" pitchFamily="34" charset="0"/>
              </a:rPr>
              <a:t>) to find more information. This search strategy is most successfully employed at the beginning of the research process as the searcher uncovers new </a:t>
            </a:r>
            <a:r>
              <a:rPr lang="en-US" altLang="de-DE" smtClean="0">
                <a:latin typeface="Arial" pitchFamily="34" charset="0"/>
                <a:hlinkClick r:id="rId7" tooltip="Pearl"/>
              </a:rPr>
              <a:t>pearls</a:t>
            </a:r>
            <a:r>
              <a:rPr lang="en-US" altLang="de-DE" smtClean="0">
                <a:latin typeface="Arial" pitchFamily="34" charset="0"/>
              </a:rPr>
              <a:t> about his or her topic.</a:t>
            </a:r>
          </a:p>
          <a:p>
            <a:endParaRPr lang="de-DE" altLang="de-DE" smtClean="0">
              <a:latin typeface="Arial" pitchFamily="34" charset="0"/>
            </a:endParaRPr>
          </a:p>
          <a:p>
            <a:endParaRPr lang="de-DE" altLang="de-DE" smtClean="0">
              <a:latin typeface="Arial" pitchFamily="34" charset="0"/>
            </a:endParaRPr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C40A5B55-F67A-4AB3-806B-647124FF001E}" type="slidenum">
              <a:rPr lang="de-DE" smtClean="0">
                <a:solidFill>
                  <a:prstClr val="black"/>
                </a:solidFill>
              </a:rPr>
              <a:pPr algn="r" eaLnBrk="1" hangingPunct="1">
                <a:defRPr/>
              </a:pPr>
              <a:t>53</a:t>
            </a:fld>
            <a:endParaRPr lang="de-DE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altLang="de-DE" smtClean="0">
                <a:latin typeface="Arial" pitchFamily="34" charset="0"/>
              </a:rPr>
              <a:t>http://www.getfilecloud.com/blog/wp-content/uploads/2014/01/building-blocks.jpg</a:t>
            </a:r>
          </a:p>
          <a:p>
            <a:endParaRPr lang="de-DE" altLang="de-DE" smtClean="0">
              <a:latin typeface="Arial" pitchFamily="34" charset="0"/>
            </a:endParaRPr>
          </a:p>
          <a:p>
            <a:endParaRPr lang="de-DE" altLang="de-DE" smtClean="0">
              <a:latin typeface="Arial" pitchFamily="34" charset="0"/>
            </a:endParaRPr>
          </a:p>
        </p:txBody>
      </p:sp>
      <p:sp>
        <p:nvSpPr>
          <p:cNvPr id="75780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ctr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ctr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034031E3-3E2E-4DA0-A9DA-43E922E22169}" type="slidenum">
              <a:rPr lang="de-DE" smtClean="0">
                <a:solidFill>
                  <a:prstClr val="black"/>
                </a:solidFill>
              </a:rPr>
              <a:pPr algn="r" eaLnBrk="1" hangingPunct="1">
                <a:defRPr/>
              </a:pPr>
              <a:t>54</a:t>
            </a:fld>
            <a:endParaRPr lang="de-DE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2CF5BE9-4332-4CB1-A2BB-B00072C02572}" type="slidenum">
              <a:rPr lang="de-DE" altLang="de-DE" smtClean="0">
                <a:solidFill>
                  <a:srgbClr val="FFFFFF"/>
                </a:solidFill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55</a:t>
            </a:fld>
            <a:endParaRPr lang="de-DE" altLang="de-DE" smtClean="0">
              <a:solidFill>
                <a:srgbClr val="FFFFFF"/>
              </a:solidFill>
              <a:ea typeface="Microsoft YaHei" charset="-122"/>
            </a:endParaRPr>
          </a:p>
        </p:txBody>
      </p:sp>
      <p:sp>
        <p:nvSpPr>
          <p:cNvPr id="1218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18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03441E1-CA69-4ED3-9FC8-507E579425E9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28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28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28885DA-634E-4AD3-AD90-56E8D430C9C0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57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39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39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DAC4D03-ECC2-4FE0-B5E0-E972AE8DE34A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49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49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DEDC48-400A-4625-A8F9-E4C8A8435F8F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59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80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EE64B0F-8DBB-48D8-9D8F-AD7E15C01186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60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290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90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7052D36-E384-4183-97D0-74545E6CF7A2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61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00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00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9C8B93C-91CA-4D92-98D8-27F94E2FD52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62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10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10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B0DA8D2-BA10-4394-B71C-E2FEB1CCB78D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68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9DA6415-AE0D-444E-9E9D-6EC71E2E0F1A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63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20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21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E28E74B-E61A-4F8C-95E1-2D55724871D7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64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31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31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4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A924D44-2583-45E9-8836-7F2C0C21B570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65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41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41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0433E60-4F38-4D91-8486-7C336EEE5790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66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1351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351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9F05C09-CB51-4E9D-8BE9-C0FE72BBAF3F}" type="slidenum">
              <a:rPr lang="de-DE" smtClean="0">
                <a:solidFill>
                  <a:prstClr val="black"/>
                </a:solidFill>
              </a:rPr>
              <a:pPr>
                <a:defRPr/>
              </a:pPr>
              <a:t>67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3867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C526BEA-104A-4D2D-A70D-7A58DAADD564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2BB8D39-5A86-4A6A-829C-68CE49824299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88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1pPr>
            <a:lvl2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2pPr>
            <a:lvl3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3pPr>
            <a:lvl4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4pPr>
            <a:lvl5pPr algn="l" eaLnBrk="0" hangingPunct="0">
              <a:spcBef>
                <a:spcPct val="30000"/>
              </a:spcBef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itchFamily="16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156F96C-B9A6-48F0-AACE-3AD523380C48}" type="slidenum">
              <a:rPr lang="de-DE" altLang="de-DE" smtClean="0">
                <a:ea typeface="Microsoft YaHei" charset="-122"/>
              </a:rPr>
              <a:pPr algn="r" eaLnBrk="1" hangingPunct="1">
                <a:spcBef>
                  <a:spcPct val="0"/>
                </a:spcBef>
              </a:pPr>
              <a:t>10</a:t>
            </a:fld>
            <a:endParaRPr lang="de-DE" altLang="de-DE" smtClean="0">
              <a:ea typeface="Microsoft YaHei" charset="-122"/>
            </a:endParaRPr>
          </a:p>
        </p:txBody>
      </p:sp>
      <p:sp>
        <p:nvSpPr>
          <p:cNvPr id="798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4800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215900" y="1738313"/>
            <a:ext cx="8207375" cy="469900"/>
          </a:xfrm>
        </p:spPr>
        <p:txBody>
          <a:bodyPr>
            <a:spAutoFit/>
          </a:bodyPr>
          <a:lstStyle>
            <a:lvl1pPr>
              <a:lnSpc>
                <a:spcPts val="3696"/>
              </a:lnSpc>
              <a:defRPr sz="3100" smtClean="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1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 bwMode="auto">
          <a:xfrm>
            <a:off x="215900" y="458788"/>
            <a:ext cx="2663825" cy="36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863047">
              <a:lnSpc>
                <a:spcPts val="2900"/>
              </a:lnSpc>
              <a:defRPr sz="2200" b="1"/>
            </a:lvl1pPr>
          </a:lstStyle>
          <a:p>
            <a:fld id="{9DD161F3-EE05-41C9-A723-7D060E35CD6F}" type="datetime1">
              <a:rPr lang="de-DE"/>
              <a:pPr/>
              <a:t>21.11.2017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192844" y="6084888"/>
            <a:ext cx="2230437" cy="179387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/>
            </a:lvl1pPr>
          </a:lstStyle>
          <a:p>
            <a:fld id="{DDB59287-04A7-4AE6-AC84-B8FB992D56BD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18442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906"/>
            <a:ext cx="17272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3"/>
          <a:srcRect l="12852" t="17712" r="14273" b="19777"/>
          <a:stretch/>
        </p:blipFill>
        <p:spPr>
          <a:xfrm>
            <a:off x="215900" y="5868988"/>
            <a:ext cx="1224136" cy="3952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 userDrawn="1"/>
        </p:nvPicPr>
        <p:blipFill>
          <a:blip r:embed="rId2" cstate="print"/>
          <a:srcRect b="2016"/>
          <a:stretch>
            <a:fillRect/>
          </a:stretch>
        </p:blipFill>
        <p:spPr bwMode="auto">
          <a:xfrm>
            <a:off x="6" y="891999"/>
            <a:ext cx="8640763" cy="52669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1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15906"/>
            <a:ext cx="392430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215900" y="1738313"/>
            <a:ext cx="8207375" cy="469900"/>
          </a:xfrm>
        </p:spPr>
        <p:txBody>
          <a:bodyPr>
            <a:spAutoFit/>
          </a:bodyPr>
          <a:lstStyle>
            <a:lvl1pPr>
              <a:lnSpc>
                <a:spcPts val="3696"/>
              </a:lnSpc>
              <a:defRPr sz="3100" smtClean="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1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5" name="Datumsplatzhalter 3"/>
          <p:cNvSpPr>
            <a:spLocks noGrp="1"/>
          </p:cNvSpPr>
          <p:nvPr>
            <p:ph type="dt" sz="half" idx="10"/>
          </p:nvPr>
        </p:nvSpPr>
        <p:spPr bwMode="auto">
          <a:xfrm>
            <a:off x="215900" y="458788"/>
            <a:ext cx="2663825" cy="3683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863047">
              <a:lnSpc>
                <a:spcPts val="2900"/>
              </a:lnSpc>
              <a:defRPr sz="2200" b="1" smtClean="0"/>
            </a:lvl1pPr>
          </a:lstStyle>
          <a:p>
            <a:pPr>
              <a:defRPr/>
            </a:pP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ußzeilenplatzhalter 4"/>
          <p:cNvSpPr>
            <a:spLocks noGrp="1"/>
          </p:cNvSpPr>
          <p:nvPr>
            <p:ph type="ftr" sz="quarter" idx="11"/>
          </p:nvPr>
        </p:nvSpPr>
        <p:spPr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7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192844" y="6084888"/>
            <a:ext cx="2230437" cy="179387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463B99C-DE80-412E-AB25-BA42334012BB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399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9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8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6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5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4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8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5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92F492-804B-41F1-99CE-784B0C1AAFC5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34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xfrm>
            <a:off x="5832555" y="6120412"/>
            <a:ext cx="2230437" cy="144462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C6A40-0DE4-4767-8D1F-CEEEF533CFFB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4130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9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90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8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7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62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453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14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83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52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9C088-4D2A-4BDB-9877-022C51FB413F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56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317CD1-8BEE-4192-9F07-4D1C7D70390F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56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07" indent="0">
              <a:buNone/>
              <a:defRPr sz="2000" b="1"/>
            </a:lvl2pPr>
            <a:lvl3pPr marL="913814" indent="0">
              <a:buNone/>
              <a:defRPr sz="1800" b="1"/>
            </a:lvl3pPr>
            <a:lvl4pPr marL="1370722" indent="0">
              <a:buNone/>
              <a:defRPr sz="1600" b="1"/>
            </a:lvl4pPr>
            <a:lvl5pPr marL="1827627" indent="0">
              <a:buNone/>
              <a:defRPr sz="1600" b="1"/>
            </a:lvl5pPr>
            <a:lvl6pPr marL="2284536" indent="0">
              <a:buNone/>
              <a:defRPr sz="1600" b="1"/>
            </a:lvl6pPr>
            <a:lvl7pPr marL="2741442" indent="0">
              <a:buNone/>
              <a:defRPr sz="1600" b="1"/>
            </a:lvl7pPr>
            <a:lvl8pPr marL="3198350" indent="0">
              <a:buNone/>
              <a:defRPr sz="1600" b="1"/>
            </a:lvl8pPr>
            <a:lvl9pPr marL="3655257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07" indent="0">
              <a:buNone/>
              <a:defRPr sz="2000" b="1"/>
            </a:lvl2pPr>
            <a:lvl3pPr marL="913814" indent="0">
              <a:buNone/>
              <a:defRPr sz="1800" b="1"/>
            </a:lvl3pPr>
            <a:lvl4pPr marL="1370722" indent="0">
              <a:buNone/>
              <a:defRPr sz="1600" b="1"/>
            </a:lvl4pPr>
            <a:lvl5pPr marL="1827627" indent="0">
              <a:buNone/>
              <a:defRPr sz="1600" b="1"/>
            </a:lvl5pPr>
            <a:lvl6pPr marL="2284536" indent="0">
              <a:buNone/>
              <a:defRPr sz="1600" b="1"/>
            </a:lvl6pPr>
            <a:lvl7pPr marL="2741442" indent="0">
              <a:buNone/>
              <a:defRPr sz="1600" b="1"/>
            </a:lvl7pPr>
            <a:lvl8pPr marL="3198350" indent="0">
              <a:buNone/>
              <a:defRPr sz="1600" b="1"/>
            </a:lvl8pPr>
            <a:lvl9pPr marL="3655257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8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9D50E5-988E-4EDC-B5D1-AD4662FF1AF1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4906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C04B45-3F80-4FBE-98DC-CD8132D82D0D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20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ildplatzhalter 5"/>
          <p:cNvSpPr>
            <a:spLocks noGrp="1"/>
          </p:cNvSpPr>
          <p:nvPr>
            <p:ph type="pic" sz="quarter" idx="13"/>
          </p:nvPr>
        </p:nvSpPr>
        <p:spPr>
          <a:xfrm>
            <a:off x="714375" y="1000125"/>
            <a:ext cx="3714749" cy="2285999"/>
          </a:xfrm>
        </p:spPr>
        <p:txBody>
          <a:bodyPr lIns="91382" tIns="45690" rIns="91382" bIns="45690" rtlCol="0">
            <a:normAutofit/>
          </a:bodyPr>
          <a:lstStyle/>
          <a:p>
            <a:pPr lvl="0"/>
            <a:endParaRPr lang="de-DE" noProof="0" smtClean="0"/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4786314" y="1000125"/>
            <a:ext cx="3714776" cy="2285999"/>
          </a:xfrm>
        </p:spPr>
        <p:txBody>
          <a:bodyPr lIns="91382" tIns="45690" rIns="91382" bIns="45690" rtlCol="0">
            <a:normAutofit/>
          </a:bodyPr>
          <a:lstStyle/>
          <a:p>
            <a:pPr lvl="0"/>
            <a:endParaRPr lang="de-DE" noProof="0" smtClean="0"/>
          </a:p>
        </p:txBody>
      </p:sp>
      <p:sp>
        <p:nvSpPr>
          <p:cNvPr id="10" name="Bildplatzhalter 9"/>
          <p:cNvSpPr>
            <a:spLocks noGrp="1"/>
          </p:cNvSpPr>
          <p:nvPr>
            <p:ph type="pic" sz="quarter" idx="15"/>
          </p:nvPr>
        </p:nvSpPr>
        <p:spPr>
          <a:xfrm>
            <a:off x="714348" y="3643314"/>
            <a:ext cx="3714750" cy="2286000"/>
          </a:xfrm>
        </p:spPr>
        <p:txBody>
          <a:bodyPr lIns="91382" tIns="45690" rIns="91382" bIns="45690" rtlCol="0">
            <a:normAutofit/>
          </a:bodyPr>
          <a:lstStyle/>
          <a:p>
            <a:pPr lvl="0"/>
            <a:endParaRPr lang="de-DE" noProof="0" smtClean="0"/>
          </a:p>
        </p:txBody>
      </p:sp>
      <p:sp>
        <p:nvSpPr>
          <p:cNvPr id="11" name="Bildplatzhalter 5"/>
          <p:cNvSpPr>
            <a:spLocks noGrp="1"/>
          </p:cNvSpPr>
          <p:nvPr>
            <p:ph type="pic" sz="quarter" idx="16"/>
          </p:nvPr>
        </p:nvSpPr>
        <p:spPr>
          <a:xfrm>
            <a:off x="4786320" y="3643317"/>
            <a:ext cx="3714749" cy="2285999"/>
          </a:xfrm>
        </p:spPr>
        <p:txBody>
          <a:bodyPr lIns="91382" tIns="45690" rIns="91382" bIns="45690" rtlCol="0">
            <a:normAutofit/>
          </a:bodyPr>
          <a:lstStyle/>
          <a:p>
            <a:pPr lvl="0"/>
            <a:endParaRPr lang="de-DE" noProof="0" smtClean="0"/>
          </a:p>
        </p:txBody>
      </p:sp>
      <p:sp>
        <p:nvSpPr>
          <p:cNvPr id="7" name="Fußzeilenplatzhalter 4"/>
          <p:cNvSpPr>
            <a:spLocks noGrp="1"/>
          </p:cNvSpPr>
          <p:nvPr>
            <p:ph type="ftr" sz="quarter" idx="17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18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323A9-3BC7-466A-B6A1-E2DCC9191E74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201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6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07" indent="0">
              <a:buNone/>
              <a:defRPr sz="1200"/>
            </a:lvl2pPr>
            <a:lvl3pPr marL="913814" indent="0">
              <a:buNone/>
              <a:defRPr sz="1000"/>
            </a:lvl3pPr>
            <a:lvl4pPr marL="1370722" indent="0">
              <a:buNone/>
              <a:defRPr sz="900"/>
            </a:lvl4pPr>
            <a:lvl5pPr marL="1827627" indent="0">
              <a:buNone/>
              <a:defRPr sz="900"/>
            </a:lvl5pPr>
            <a:lvl6pPr marL="2284536" indent="0">
              <a:buNone/>
              <a:defRPr sz="900"/>
            </a:lvl6pPr>
            <a:lvl7pPr marL="2741442" indent="0">
              <a:buNone/>
              <a:defRPr sz="900"/>
            </a:lvl7pPr>
            <a:lvl8pPr marL="3198350" indent="0">
              <a:buNone/>
              <a:defRPr sz="900"/>
            </a:lvl8pPr>
            <a:lvl9pPr marL="3655257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48A7E0-7828-42D8-B222-24122AE88BEF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62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92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92" y="612775"/>
            <a:ext cx="5486400" cy="4114800"/>
          </a:xfrm>
        </p:spPr>
        <p:txBody>
          <a:bodyPr lIns="91382" tIns="45690" rIns="91382" bIns="45690" rtlCol="0">
            <a:normAutofit/>
          </a:bodyPr>
          <a:lstStyle>
            <a:lvl1pPr marL="0" indent="0">
              <a:buNone/>
              <a:defRPr sz="3200"/>
            </a:lvl1pPr>
            <a:lvl2pPr marL="456907" indent="0">
              <a:buNone/>
              <a:defRPr sz="2800"/>
            </a:lvl2pPr>
            <a:lvl3pPr marL="913814" indent="0">
              <a:buNone/>
              <a:defRPr sz="2400"/>
            </a:lvl3pPr>
            <a:lvl4pPr marL="1370722" indent="0">
              <a:buNone/>
              <a:defRPr sz="2000"/>
            </a:lvl4pPr>
            <a:lvl5pPr marL="1827627" indent="0">
              <a:buNone/>
              <a:defRPr sz="2000"/>
            </a:lvl5pPr>
            <a:lvl6pPr marL="2284536" indent="0">
              <a:buNone/>
              <a:defRPr sz="2000"/>
            </a:lvl6pPr>
            <a:lvl7pPr marL="2741442" indent="0">
              <a:buNone/>
              <a:defRPr sz="2000"/>
            </a:lvl7pPr>
            <a:lvl8pPr marL="3198350" indent="0">
              <a:buNone/>
              <a:defRPr sz="2000"/>
            </a:lvl8pPr>
            <a:lvl9pPr marL="3655257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92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07" indent="0">
              <a:buNone/>
              <a:defRPr sz="1200"/>
            </a:lvl2pPr>
            <a:lvl3pPr marL="913814" indent="0">
              <a:buNone/>
              <a:defRPr sz="1000"/>
            </a:lvl3pPr>
            <a:lvl4pPr marL="1370722" indent="0">
              <a:buNone/>
              <a:defRPr sz="900"/>
            </a:lvl4pPr>
            <a:lvl5pPr marL="1827627" indent="0">
              <a:buNone/>
              <a:defRPr sz="900"/>
            </a:lvl5pPr>
            <a:lvl6pPr marL="2284536" indent="0">
              <a:buNone/>
              <a:defRPr sz="900"/>
            </a:lvl6pPr>
            <a:lvl7pPr marL="2741442" indent="0">
              <a:buNone/>
              <a:defRPr sz="900"/>
            </a:lvl7pPr>
            <a:lvl8pPr marL="3198350" indent="0">
              <a:buNone/>
              <a:defRPr sz="900"/>
            </a:lvl8pPr>
            <a:lvl9pPr marL="3655257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12EB4A-C6F4-4751-AF35-E785B09C5CAA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87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053105-46D4-45F1-B240-1ADB9A43761E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5989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7D01B-C3A5-433C-ADD2-370BEF1985A2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4247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44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4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5FC5F3-27E0-4FCE-94BF-05E70FF79981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509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4"/>
          <p:cNvSpPr>
            <a:spLocks noGrp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smtClean="0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46A769-5193-4D9F-A074-837AF20874FD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339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8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509858" y="1738319"/>
            <a:ext cx="7694342" cy="959707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3100" smtClean="0"/>
            </a:lvl1pPr>
          </a:lstStyle>
          <a:p>
            <a:pPr lvl="0"/>
            <a:r>
              <a:rPr lang="de-DE" noProof="0" dirty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3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5954032" y="6054163"/>
            <a:ext cx="2230697" cy="18000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5628872-A189-4A84-841E-30621BBE239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88980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9861" y="468313"/>
            <a:ext cx="5719492" cy="10795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9858" y="1763714"/>
            <a:ext cx="7757137" cy="392464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6565EC1-CA40-497B-B322-9B3238EAF33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853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D97D299-5550-41DB-A6F6-F776F904D57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9891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8380111-FBB9-4F13-A01C-58FF3CE3EA0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96504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3650" y="4536122"/>
            <a:ext cx="5184458" cy="53551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693650" y="579018"/>
            <a:ext cx="5184458" cy="3888105"/>
          </a:xfrm>
        </p:spPr>
        <p:txBody>
          <a:bodyPr/>
          <a:lstStyle>
            <a:lvl1pPr marL="0" indent="0">
              <a:buNone/>
              <a:defRPr sz="3000"/>
            </a:lvl1pPr>
            <a:lvl2pPr marL="431731" indent="0">
              <a:buNone/>
              <a:defRPr sz="2600"/>
            </a:lvl2pPr>
            <a:lvl3pPr marL="863463" indent="0">
              <a:buNone/>
              <a:defRPr sz="2300"/>
            </a:lvl3pPr>
            <a:lvl4pPr marL="1295196" indent="0">
              <a:buNone/>
              <a:defRPr sz="1900"/>
            </a:lvl4pPr>
            <a:lvl5pPr marL="1726927" indent="0">
              <a:buNone/>
              <a:defRPr sz="1900"/>
            </a:lvl5pPr>
            <a:lvl6pPr marL="2158656" indent="0">
              <a:buNone/>
              <a:defRPr sz="1900"/>
            </a:lvl6pPr>
            <a:lvl7pPr marL="2590389" indent="0">
              <a:buNone/>
              <a:defRPr sz="1900"/>
            </a:lvl7pPr>
            <a:lvl8pPr marL="3022120" indent="0">
              <a:buNone/>
              <a:defRPr sz="1900"/>
            </a:lvl8pPr>
            <a:lvl9pPr marL="3453852" indent="0">
              <a:buNone/>
              <a:defRPr sz="19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93650" y="5071637"/>
            <a:ext cx="5184458" cy="760520"/>
          </a:xfrm>
        </p:spPr>
        <p:txBody>
          <a:bodyPr/>
          <a:lstStyle>
            <a:lvl1pPr marL="0" indent="0">
              <a:buNone/>
              <a:defRPr sz="1300"/>
            </a:lvl1pPr>
            <a:lvl2pPr marL="431731" indent="0">
              <a:buNone/>
              <a:defRPr sz="1100"/>
            </a:lvl2pPr>
            <a:lvl3pPr marL="863463" indent="0">
              <a:buNone/>
              <a:defRPr sz="900"/>
            </a:lvl3pPr>
            <a:lvl4pPr marL="1295196" indent="0">
              <a:buNone/>
              <a:defRPr sz="900"/>
            </a:lvl4pPr>
            <a:lvl5pPr marL="1726927" indent="0">
              <a:buNone/>
              <a:defRPr sz="900"/>
            </a:lvl5pPr>
            <a:lvl6pPr marL="2158656" indent="0">
              <a:buNone/>
              <a:defRPr sz="900"/>
            </a:lvl6pPr>
            <a:lvl7pPr marL="2590389" indent="0">
              <a:buNone/>
              <a:defRPr sz="900"/>
            </a:lvl7pPr>
            <a:lvl8pPr marL="3022120" indent="0">
              <a:buNone/>
              <a:defRPr sz="900"/>
            </a:lvl8pPr>
            <a:lvl9pPr marL="3453852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0370-8FDF-4017-B864-78D8388FA4D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91207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7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509858" y="1738319"/>
            <a:ext cx="7694342" cy="959707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3100" smtClean="0"/>
            </a:lvl1pPr>
          </a:lstStyle>
          <a:p>
            <a:pPr lvl="0"/>
            <a:r>
              <a:rPr lang="de-DE" noProof="0" dirty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2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5954031" y="6054163"/>
            <a:ext cx="2230697" cy="18000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5628872-A189-4A84-841E-30621BBE239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37532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9861" y="468313"/>
            <a:ext cx="5719492" cy="10795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9858" y="1763714"/>
            <a:ext cx="7757137" cy="392464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6565EC1-CA40-497B-B322-9B3238EAF33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623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F15CC6-4146-4622-8674-41CB11088669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8308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D97D299-5550-41DB-A6F6-F776F904D57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649021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8380111-FBB9-4F13-A01C-58FF3CE3EA0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39259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3650" y="4536122"/>
            <a:ext cx="5184458" cy="53551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693650" y="579018"/>
            <a:ext cx="5184458" cy="3888105"/>
          </a:xfrm>
        </p:spPr>
        <p:txBody>
          <a:bodyPr/>
          <a:lstStyle>
            <a:lvl1pPr marL="0" indent="0">
              <a:buNone/>
              <a:defRPr sz="3000"/>
            </a:lvl1pPr>
            <a:lvl2pPr marL="431778" indent="0">
              <a:buNone/>
              <a:defRPr sz="2600"/>
            </a:lvl2pPr>
            <a:lvl3pPr marL="863555" indent="0">
              <a:buNone/>
              <a:defRPr sz="2300"/>
            </a:lvl3pPr>
            <a:lvl4pPr marL="1295335" indent="0">
              <a:buNone/>
              <a:defRPr sz="1900"/>
            </a:lvl4pPr>
            <a:lvl5pPr marL="1727111" indent="0">
              <a:buNone/>
              <a:defRPr sz="1900"/>
            </a:lvl5pPr>
            <a:lvl6pPr marL="2158887" indent="0">
              <a:buNone/>
              <a:defRPr sz="1900"/>
            </a:lvl6pPr>
            <a:lvl7pPr marL="2590665" indent="0">
              <a:buNone/>
              <a:defRPr sz="1900"/>
            </a:lvl7pPr>
            <a:lvl8pPr marL="3022443" indent="0">
              <a:buNone/>
              <a:defRPr sz="1900"/>
            </a:lvl8pPr>
            <a:lvl9pPr marL="3454221" indent="0">
              <a:buNone/>
              <a:defRPr sz="19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93650" y="5071637"/>
            <a:ext cx="5184458" cy="760520"/>
          </a:xfrm>
        </p:spPr>
        <p:txBody>
          <a:bodyPr/>
          <a:lstStyle>
            <a:lvl1pPr marL="0" indent="0">
              <a:buNone/>
              <a:defRPr sz="1300"/>
            </a:lvl1pPr>
            <a:lvl2pPr marL="431778" indent="0">
              <a:buNone/>
              <a:defRPr sz="1100"/>
            </a:lvl2pPr>
            <a:lvl3pPr marL="863555" indent="0">
              <a:buNone/>
              <a:defRPr sz="900"/>
            </a:lvl3pPr>
            <a:lvl4pPr marL="1295335" indent="0">
              <a:buNone/>
              <a:defRPr sz="900"/>
            </a:lvl4pPr>
            <a:lvl5pPr marL="1727111" indent="0">
              <a:buNone/>
              <a:defRPr sz="900"/>
            </a:lvl5pPr>
            <a:lvl6pPr marL="2158887" indent="0">
              <a:buNone/>
              <a:defRPr sz="900"/>
            </a:lvl6pPr>
            <a:lvl7pPr marL="2590665" indent="0">
              <a:buNone/>
              <a:defRPr sz="900"/>
            </a:lvl7pPr>
            <a:lvl8pPr marL="3022443" indent="0">
              <a:buNone/>
              <a:defRPr sz="900"/>
            </a:lvl8pPr>
            <a:lvl9pPr marL="3454221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0370-8FDF-4017-B864-78D8388FA4D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27373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5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509858" y="1738317"/>
            <a:ext cx="7694342" cy="959707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3100" smtClean="0"/>
            </a:lvl1pPr>
          </a:lstStyle>
          <a:p>
            <a:pPr lvl="0"/>
            <a:r>
              <a:rPr lang="de-DE" noProof="0" dirty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0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5954029" y="6054163"/>
            <a:ext cx="2230697" cy="18000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C5628872-A189-4A84-841E-30621BBE239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4361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9861" y="468313"/>
            <a:ext cx="5719492" cy="10795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9858" y="1763714"/>
            <a:ext cx="7757137" cy="392464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56565EC1-CA40-497B-B322-9B3238EAF33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81024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D97D299-5550-41DB-A6F6-F776F904D57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95115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D8380111-FBB9-4F13-A01C-58FF3CE3EA0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88353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93650" y="4536122"/>
            <a:ext cx="5184458" cy="535515"/>
          </a:xfrm>
        </p:spPr>
        <p:txBody>
          <a:bodyPr anchor="b"/>
          <a:lstStyle>
            <a:lvl1pPr algn="l">
              <a:defRPr sz="19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693650" y="579018"/>
            <a:ext cx="5184458" cy="3888105"/>
          </a:xfrm>
        </p:spPr>
        <p:txBody>
          <a:bodyPr/>
          <a:lstStyle>
            <a:lvl1pPr marL="0" indent="0">
              <a:buNone/>
              <a:defRPr sz="3000"/>
            </a:lvl1pPr>
            <a:lvl2pPr marL="431870" indent="0">
              <a:buNone/>
              <a:defRPr sz="2600"/>
            </a:lvl2pPr>
            <a:lvl3pPr marL="863740" indent="0">
              <a:buNone/>
              <a:defRPr sz="2300"/>
            </a:lvl3pPr>
            <a:lvl4pPr marL="1295611" indent="0">
              <a:buNone/>
              <a:defRPr sz="1900"/>
            </a:lvl4pPr>
            <a:lvl5pPr marL="1727480" indent="0">
              <a:buNone/>
              <a:defRPr sz="1900"/>
            </a:lvl5pPr>
            <a:lvl6pPr marL="2159348" indent="0">
              <a:buNone/>
              <a:defRPr sz="1900"/>
            </a:lvl6pPr>
            <a:lvl7pPr marL="2591219" indent="0">
              <a:buNone/>
              <a:defRPr sz="1900"/>
            </a:lvl7pPr>
            <a:lvl8pPr marL="3023089" indent="0">
              <a:buNone/>
              <a:defRPr sz="1900"/>
            </a:lvl8pPr>
            <a:lvl9pPr marL="3454959" indent="0">
              <a:buNone/>
              <a:defRPr sz="19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693650" y="5071637"/>
            <a:ext cx="5184458" cy="760520"/>
          </a:xfrm>
        </p:spPr>
        <p:txBody>
          <a:bodyPr/>
          <a:lstStyle>
            <a:lvl1pPr marL="0" indent="0">
              <a:buNone/>
              <a:defRPr sz="1300"/>
            </a:lvl1pPr>
            <a:lvl2pPr marL="431870" indent="0">
              <a:buNone/>
              <a:defRPr sz="1100"/>
            </a:lvl2pPr>
            <a:lvl3pPr marL="863740" indent="0">
              <a:buNone/>
              <a:defRPr sz="900"/>
            </a:lvl3pPr>
            <a:lvl4pPr marL="1295611" indent="0">
              <a:buNone/>
              <a:defRPr sz="900"/>
            </a:lvl4pPr>
            <a:lvl5pPr marL="1727480" indent="0">
              <a:buNone/>
              <a:defRPr sz="900"/>
            </a:lvl5pPr>
            <a:lvl6pPr marL="2159348" indent="0">
              <a:buNone/>
              <a:defRPr sz="900"/>
            </a:lvl6pPr>
            <a:lvl7pPr marL="2591219" indent="0">
              <a:buNone/>
              <a:defRPr sz="900"/>
            </a:lvl7pPr>
            <a:lvl8pPr marL="3023089" indent="0">
              <a:buNone/>
              <a:defRPr sz="900"/>
            </a:lvl8pPr>
            <a:lvl9pPr marL="3454959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0370-8FDF-4017-B864-78D8388FA4DC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50364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2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Titelplatzhalter 1"/>
          <p:cNvSpPr>
            <a:spLocks noGrp="1"/>
          </p:cNvSpPr>
          <p:nvPr>
            <p:ph type="ctrTitle"/>
          </p:nvPr>
        </p:nvSpPr>
        <p:spPr>
          <a:xfrm>
            <a:off x="509858" y="1738314"/>
            <a:ext cx="7694342" cy="959707"/>
          </a:xfrm>
        </p:spPr>
        <p:txBody>
          <a:bodyPr>
            <a:spAutoFit/>
          </a:bodyPr>
          <a:lstStyle>
            <a:lvl1pPr>
              <a:lnSpc>
                <a:spcPct val="100000"/>
              </a:lnSpc>
              <a:defRPr sz="3100" smtClean="0"/>
            </a:lvl1pPr>
          </a:lstStyle>
          <a:p>
            <a:pPr lvl="0"/>
            <a:r>
              <a:rPr lang="de-DE" noProof="0" dirty="0" smtClean="0"/>
              <a:t>Titelmasterformat durch Klicken bearbeiten</a:t>
            </a:r>
          </a:p>
        </p:txBody>
      </p:sp>
      <p:sp>
        <p:nvSpPr>
          <p:cNvPr id="18435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27"/>
            <a:ext cx="8207375" cy="34925"/>
          </a:xfrm>
        </p:spPr>
        <p:txBody>
          <a:bodyPr/>
          <a:lstStyle>
            <a:lvl1pPr>
              <a:defRPr sz="100" smtClean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0"/>
          </p:nvPr>
        </p:nvSpPr>
        <p:spPr>
          <a:xfrm>
            <a:off x="5954026" y="6054163"/>
            <a:ext cx="2230697" cy="180005"/>
          </a:xfrm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B1658FD2-FC56-440C-AEE6-F29AC9559E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59310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9859" y="468313"/>
            <a:ext cx="5719492" cy="1079500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9858" y="1763714"/>
            <a:ext cx="7757137" cy="3924646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79368D66-093D-468B-B3E5-9460B4EEBE4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909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>
          <a:xfrm>
            <a:off x="6192844" y="6119813"/>
            <a:ext cx="2230437" cy="144462"/>
          </a:xfrm>
        </p:spPr>
        <p:txBody>
          <a:bodyPr/>
          <a:lstStyle>
            <a:lvl1pPr>
              <a:defRPr/>
            </a:lvl1pPr>
          </a:lstStyle>
          <a:p>
            <a:fld id="{B14ABEAF-293A-44E3-8D43-7AEB3EF2D6F8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467718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oliennummernplatzhalt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8A9E04A6-3534-4646-B4AA-138B20CF943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30678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cs typeface="+mn-cs"/>
              </a:defRPr>
            </a:lvl1pPr>
          </a:lstStyle>
          <a:p>
            <a:pPr>
              <a:defRPr/>
            </a:pPr>
            <a:fld id="{A636DEA7-1E46-45C3-8726-865FA22B35E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682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15220" y="0"/>
            <a:ext cx="6209049" cy="84152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6A1B3-7D89-4B86-88D3-55B2856C097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30308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32045" y="1512047"/>
            <a:ext cx="3904845" cy="426011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480896" y="1512047"/>
            <a:ext cx="3906345" cy="4260115"/>
          </a:xfrm>
        </p:spPr>
        <p:txBody>
          <a:bodyPr/>
          <a:lstStyle>
            <a:lvl1pPr>
              <a:defRPr sz="2600"/>
            </a:lvl1pPr>
            <a:lvl2pPr>
              <a:defRPr sz="23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DE1C04-7038-402D-B8E8-1EBB7F04D0D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708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229356" y="6084888"/>
            <a:ext cx="2193925" cy="179387"/>
          </a:xfrm>
        </p:spPr>
        <p:txBody>
          <a:bodyPr/>
          <a:lstStyle>
            <a:lvl1pPr>
              <a:defRPr/>
            </a:lvl1pPr>
          </a:lstStyle>
          <a:p>
            <a:fld id="{25AFCD80-8E21-420A-B9E2-624152D540F9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ctrTitle" sz="quarter"/>
          </p:nvPr>
        </p:nvSpPr>
        <p:spPr bwMode="auto">
          <a:xfrm>
            <a:off x="215900" y="1739906"/>
            <a:ext cx="8207375" cy="46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lnSpc>
                <a:spcPts val="3696"/>
              </a:lnSpc>
              <a:defRPr sz="310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31081" name="Textplatzhalter 2"/>
          <p:cNvSpPr>
            <a:spLocks noGrp="1"/>
          </p:cNvSpPr>
          <p:nvPr>
            <p:ph type="subTitle" idx="1"/>
          </p:nvPr>
        </p:nvSpPr>
        <p:spPr>
          <a:xfrm>
            <a:off x="215900" y="5292731"/>
            <a:ext cx="8207375" cy="34925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>
              <a:spcBef>
                <a:spcPct val="0"/>
              </a:spcBef>
              <a:spcAft>
                <a:spcPct val="0"/>
              </a:spcAft>
              <a:buFont typeface="Arial" charset="0"/>
              <a:buNone/>
              <a:defRPr sz="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  <p:pic>
        <p:nvPicPr>
          <p:cNvPr id="131082" name="Picture 10" descr="UniHei_Logo_4C_small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906"/>
            <a:ext cx="17272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d 8"/>
          <p:cNvPicPr>
            <a:picLocks noChangeAspect="1"/>
          </p:cNvPicPr>
          <p:nvPr userDrawn="1"/>
        </p:nvPicPr>
        <p:blipFill rotWithShape="1">
          <a:blip r:embed="rId3"/>
          <a:srcRect l="12852" t="17712" r="14273" b="19777"/>
          <a:stretch/>
        </p:blipFill>
        <p:spPr>
          <a:xfrm>
            <a:off x="215900" y="5868988"/>
            <a:ext cx="1224136" cy="39528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31806" y="258763"/>
            <a:ext cx="7777163" cy="1081087"/>
          </a:xfrm>
          <a:prstGeom prst="rect">
            <a:avLst/>
          </a:prstGeom>
        </p:spPr>
        <p:txBody>
          <a:bodyPr lIns="91382" tIns="45690" rIns="91382" bIns="45690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97C4407-4A18-44FF-A293-2C53E4526554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6507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EA6C9EB-8B34-44EA-B532-B313312BAEFA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094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0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3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1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215904" y="468313"/>
            <a:ext cx="60134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215900" y="1763714"/>
            <a:ext cx="8207375" cy="3924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6192844" y="6119813"/>
            <a:ext cx="2230437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047">
              <a:defRPr sz="800"/>
            </a:lvl1pPr>
          </a:lstStyle>
          <a:p>
            <a:fld id="{4767FC69-E602-4122-99B1-DD4CF0027F7D}" type="slidenum">
              <a:rPr lang="de-DE"/>
              <a:pPr/>
              <a:t>‹Nr.›</a:t>
            </a:fld>
            <a:endParaRPr lang="de-DE"/>
          </a:p>
        </p:txBody>
      </p:sp>
      <p:pic>
        <p:nvPicPr>
          <p:cNvPr id="1034" name="Picture 10" descr="UniHei_Logo_4C_small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906"/>
            <a:ext cx="17272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Bild 6"/>
          <p:cNvPicPr>
            <a:picLocks noChangeAspect="1"/>
          </p:cNvPicPr>
          <p:nvPr/>
        </p:nvPicPr>
        <p:blipFill rotWithShape="1">
          <a:blip r:embed="rId9"/>
          <a:srcRect l="12852" t="17712" r="14273" b="19777"/>
          <a:stretch/>
        </p:blipFill>
        <p:spPr>
          <a:xfrm>
            <a:off x="215900" y="5868988"/>
            <a:ext cx="1224136" cy="395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6" r:id="rId2"/>
    <p:sldLayoutId id="2147483670" r:id="rId3"/>
    <p:sldLayoutId id="2147483686" r:id="rId4"/>
    <p:sldLayoutId id="2147483687" r:id="rId5"/>
    <p:sldLayoutId id="2147483688" r:id="rId6"/>
  </p:sldLayoutIdLst>
  <p:hf hdr="0" dt="0"/>
  <p:txStyles>
    <p:titleStyle>
      <a:lvl1pPr algn="l" defTabSz="863047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3047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3047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3047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3047" rtl="0" eaLnBrk="1" fontAlgn="base" hangingPunct="1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690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81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72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6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algn="l" defTabSz="863047" rtl="0" eaLnBrk="1" fontAlgn="base" hangingPunct="1">
        <a:lnSpc>
          <a:spcPts val="2100"/>
        </a:lnSpc>
        <a:spcBef>
          <a:spcPct val="0"/>
        </a:spcBef>
        <a:spcAft>
          <a:spcPct val="0"/>
        </a:spcAft>
        <a:buFont typeface="Arial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2107" indent="-220523" algn="l" defTabSz="863047" rtl="0" eaLnBrk="1" fontAlgn="base" hangingPunct="1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8351" indent="-204657" algn="l" defTabSz="863047" rtl="0" eaLnBrk="1" fontAlgn="base" hangingPunct="1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50461" indent="-220523" algn="l" defTabSz="863047" rtl="0" eaLnBrk="1" fontAlgn="base" hangingPunct="1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7806" indent="-215762" algn="l" defTabSz="863047" rtl="0" eaLnBrk="1" fontAlgn="base" hangingPunct="1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2989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95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03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10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0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6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5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5900" y="1763714"/>
            <a:ext cx="8207375" cy="3924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192844" y="6119813"/>
            <a:ext cx="2230437" cy="144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047">
              <a:defRPr sz="800"/>
            </a:lvl1pPr>
          </a:lstStyle>
          <a:p>
            <a:fld id="{B831A3D5-538A-4CF3-A93C-D0212E6B7250}" type="slidenum">
              <a:rPr lang="de-DE"/>
              <a:pPr/>
              <a:t>‹Nr.›</a:t>
            </a:fld>
            <a:endParaRPr lang="de-DE"/>
          </a:p>
        </p:txBody>
      </p:sp>
      <p:sp>
        <p:nvSpPr>
          <p:cNvPr id="60424" name="Rectangle 8"/>
          <p:cNvSpPr>
            <a:spLocks noChangeArrowheads="1"/>
          </p:cNvSpPr>
          <p:nvPr/>
        </p:nvSpPr>
        <p:spPr bwMode="auto">
          <a:xfrm>
            <a:off x="215906" y="468319"/>
            <a:ext cx="59404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defTabSz="863047" eaLnBrk="0" hangingPunct="0">
              <a:lnSpc>
                <a:spcPts val="2900"/>
              </a:lnSpc>
            </a:pPr>
            <a:r>
              <a:rPr lang="de-DE" sz="2200" b="1"/>
              <a:t>Inhaltsverzeichnis</a:t>
            </a:r>
          </a:p>
        </p:txBody>
      </p:sp>
      <p:pic>
        <p:nvPicPr>
          <p:cNvPr id="60425" name="Picture 9" descr="UniHei_Logo_4C_smal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15906"/>
            <a:ext cx="1727200" cy="906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Bild 7"/>
          <p:cNvPicPr>
            <a:picLocks noChangeAspect="1"/>
          </p:cNvPicPr>
          <p:nvPr/>
        </p:nvPicPr>
        <p:blipFill rotWithShape="1">
          <a:blip r:embed="rId6"/>
          <a:srcRect l="12852" t="17712" r="14273" b="19777"/>
          <a:stretch/>
        </p:blipFill>
        <p:spPr>
          <a:xfrm>
            <a:off x="215900" y="5868988"/>
            <a:ext cx="1224136" cy="395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76" r:id="rId2"/>
    <p:sldLayoutId id="2147483681" r:id="rId3"/>
  </p:sldLayoutIdLst>
  <p:hf hdr="0" dt="0"/>
  <p:txStyles>
    <p:titleStyle>
      <a:lvl1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2pPr>
      <a:lvl3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3pPr>
      <a:lvl4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4pPr>
      <a:lvl5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5pPr>
      <a:lvl6pPr marL="456907"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6pPr>
      <a:lvl7pPr marL="913814"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7pPr>
      <a:lvl8pPr marL="1370722"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8pPr>
      <a:lvl9pPr marL="1827627"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47490" indent="-247490" algn="l" defTabSz="863047" rtl="0" eaLnBrk="0" fontAlgn="base" hangingPunct="0">
        <a:lnSpc>
          <a:spcPts val="2100"/>
        </a:lnSpc>
        <a:spcBef>
          <a:spcPts val="4194"/>
        </a:spcBef>
        <a:spcAft>
          <a:spcPts val="2100"/>
        </a:spcAft>
        <a:buFont typeface="Arial" charset="0"/>
        <a:buAutoNum type="arabicPeriod"/>
        <a:defRPr sz="1500" b="1">
          <a:solidFill>
            <a:schemeClr val="tx1"/>
          </a:solidFill>
          <a:latin typeface="+mn-lt"/>
          <a:ea typeface="+mn-ea"/>
          <a:cs typeface="+mn-cs"/>
        </a:defRPr>
      </a:lvl1pPr>
      <a:lvl2pPr marL="1259667" indent="-206243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2pPr>
      <a:lvl3pPr marL="1830801" indent="-211003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3pPr>
      <a:lvl4pPr marL="2186173" indent="-206243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4pPr>
      <a:lvl5pPr marL="2544718" indent="-207830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5pPr>
      <a:lvl6pPr marL="3001626" indent="-207830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6pPr>
      <a:lvl7pPr marL="3458533" indent="-207830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7pPr>
      <a:lvl8pPr marL="3915440" indent="-207830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8pPr>
      <a:lvl9pPr marL="4372347" indent="-207830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AutoNum type="arabicPeriod"/>
        <a:defRPr sz="15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0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6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5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 userDrawn="1"/>
        </p:nvPicPr>
        <p:blipFill>
          <a:blip r:embed="rId15" cstate="print"/>
          <a:srcRect b="2016"/>
          <a:stretch>
            <a:fillRect/>
          </a:stretch>
        </p:blipFill>
        <p:spPr bwMode="auto">
          <a:xfrm>
            <a:off x="6" y="891999"/>
            <a:ext cx="8640763" cy="526696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1027" name="Titelplatzhalter 1"/>
          <p:cNvSpPr>
            <a:spLocks noGrp="1"/>
          </p:cNvSpPr>
          <p:nvPr>
            <p:ph type="title"/>
          </p:nvPr>
        </p:nvSpPr>
        <p:spPr bwMode="auto">
          <a:xfrm>
            <a:off x="215906" y="468313"/>
            <a:ext cx="3924461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8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215900" y="1763713"/>
            <a:ext cx="820737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auto">
          <a:xfrm>
            <a:off x="215906" y="6084888"/>
            <a:ext cx="5472113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863047">
              <a:defRPr sz="800" smtClean="0"/>
            </a:lvl1pPr>
          </a:lstStyle>
          <a:p>
            <a:pPr>
              <a:defRPr/>
            </a:pPr>
            <a:r>
              <a:rPr lang="de-DE">
                <a:solidFill>
                  <a:prstClr val="black"/>
                </a:solidFill>
              </a:rPr>
              <a:t>Forschungsdatenmanagement an der Uni Heidelberg | Jochen Apel | UB Heidelberg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6192844" y="6119813"/>
            <a:ext cx="2230437" cy="144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047">
              <a:defRPr sz="800" smtClean="0"/>
            </a:lvl1pPr>
          </a:lstStyle>
          <a:p>
            <a:pPr>
              <a:defRPr/>
            </a:pPr>
            <a:fld id="{4D7A566A-4492-4FA5-95FD-7EF414F6D8CB}" type="slidenum">
              <a:rPr lang="de-DE">
                <a:solidFill>
                  <a:prstClr val="black"/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/>
              </a:solidFill>
            </a:endParaRPr>
          </a:p>
        </p:txBody>
      </p:sp>
      <p:pic>
        <p:nvPicPr>
          <p:cNvPr id="7" name="Picture 14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15906"/>
            <a:ext cx="3924300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3465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3047" rtl="0" eaLnBrk="0" fontAlgn="base" hangingPunct="0">
        <a:lnSpc>
          <a:spcPts val="2900"/>
        </a:lnSpc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690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81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72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62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681" indent="-342681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2107" indent="-220523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8351" indent="-204657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50461" indent="-220523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7806" indent="-215762" algn="l" defTabSz="863047" rtl="0" eaLnBrk="0" fontAlgn="base" hangingPunct="0">
        <a:lnSpc>
          <a:spcPts val="2100"/>
        </a:lnSpc>
        <a:spcBef>
          <a:spcPct val="0"/>
        </a:spcBef>
        <a:spcAft>
          <a:spcPct val="0"/>
        </a:spcAft>
        <a:buFont typeface="Arial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2989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95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03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10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0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6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5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510045" y="468017"/>
            <a:ext cx="5720006" cy="108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10045" y="1764048"/>
            <a:ext cx="7694180" cy="392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5967534" y="6090164"/>
            <a:ext cx="2230697" cy="14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2954">
              <a:defRPr sz="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FC1B89-1BDF-4915-BB23-00155FBC485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3077" name="Picture 10" descr="UniHei_Logo_4C_smal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8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Bild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944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</p:sldLayoutIdLst>
  <p:hf hdr="0" dt="0"/>
  <p:txStyles>
    <p:titleStyle>
      <a:lvl1pPr algn="l" defTabSz="861964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1964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1964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1964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1964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685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7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57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23796" indent="-323796" algn="l" defTabSz="861964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1863" indent="-220364" algn="l" defTabSz="861964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7235" indent="-203873" algn="l" defTabSz="861964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49099" indent="-220364" algn="l" defTabSz="861964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6461" indent="-214369" algn="l" defTabSz="861964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2721" indent="-228429" algn="l" defTabSz="9137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78" indent="-228429" algn="l" defTabSz="9137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437" indent="-228429" algn="l" defTabSz="9137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95" indent="-228429" algn="l" defTabSz="9137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58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716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76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432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92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49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008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867" algn="l" defTabSz="9137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510045" y="468017"/>
            <a:ext cx="5720006" cy="108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10045" y="1764048"/>
            <a:ext cx="7694180" cy="392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5967533" y="6090164"/>
            <a:ext cx="2230697" cy="14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047">
              <a:defRPr sz="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FC1B89-1BDF-4915-BB23-00155FBC485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3077" name="Picture 10" descr="UniHei_Logo_4C_smal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7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Bild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573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</p:sldLayoutIdLst>
  <p:hf hdr="0" dt="0"/>
  <p:txStyles>
    <p:titleStyle>
      <a:lvl1pPr algn="l" defTabSz="862056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2056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2056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2056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2056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690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81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72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627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23831" indent="-323831" algn="l" defTabSz="862056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1886" indent="-220387" algn="l" defTabSz="862056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7280" indent="-203894" algn="l" defTabSz="862056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49168" indent="-220387" algn="l" defTabSz="862056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6554" indent="-214391" algn="l" defTabSz="862056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2989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895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803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710" indent="-228453" algn="l" defTabSz="913814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0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14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72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62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536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442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350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257" algn="l" defTabSz="91381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platzhalter 1"/>
          <p:cNvSpPr>
            <a:spLocks noGrp="1"/>
          </p:cNvSpPr>
          <p:nvPr>
            <p:ph type="title"/>
          </p:nvPr>
        </p:nvSpPr>
        <p:spPr bwMode="auto">
          <a:xfrm>
            <a:off x="510045" y="468016"/>
            <a:ext cx="5720006" cy="108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3075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10045" y="1764048"/>
            <a:ext cx="7694180" cy="392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5967531" y="6090164"/>
            <a:ext cx="2230697" cy="14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231">
              <a:defRPr sz="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1FC1B89-1BDF-4915-BB23-00155FBC4854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3077" name="Picture 10" descr="UniHei_Logo_4C_smal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5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Bild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709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</p:sldLayoutIdLst>
  <p:hf hdr="0" dt="0"/>
  <p:txStyles>
    <p:titleStyle>
      <a:lvl1pPr algn="l" defTabSz="862240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2240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2240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2240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2240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00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009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01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01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23901" indent="-323901" algn="l" defTabSz="862240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1933" indent="-220434" algn="l" defTabSz="862240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7372" indent="-203938" algn="l" defTabSz="862240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49306" indent="-220434" algn="l" defTabSz="862240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6739" indent="-214437" algn="l" defTabSz="862240" rtl="0" eaLnBrk="0" fontAlgn="base" hangingPunct="0">
        <a:lnSpc>
          <a:spcPts val="2101"/>
        </a:lnSpc>
        <a:spcBef>
          <a:spcPct val="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3526" indent="-228502" algn="l" defTabSz="9140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530" indent="-228502" algn="l" defTabSz="9140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535" indent="-228502" algn="l" defTabSz="9140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540" indent="-228502" algn="l" defTabSz="9140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04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09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14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018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024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028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033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038" algn="l" defTabSz="9140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/>
          <p:cNvSpPr>
            <a:spLocks noGrp="1"/>
          </p:cNvSpPr>
          <p:nvPr>
            <p:ph type="title"/>
          </p:nvPr>
        </p:nvSpPr>
        <p:spPr bwMode="auto">
          <a:xfrm>
            <a:off x="510045" y="468013"/>
            <a:ext cx="5720006" cy="1080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510045" y="1764048"/>
            <a:ext cx="7694180" cy="3924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auto">
          <a:xfrm>
            <a:off x="5967528" y="6090164"/>
            <a:ext cx="2230697" cy="144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defTabSz="863508">
              <a:defRPr sz="800">
                <a:solidFill>
                  <a:prstClr val="black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CF894FA-1F4E-482F-A7B1-65806E6EC94B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  <p:pic>
        <p:nvPicPr>
          <p:cNvPr id="1029" name="Picture 10" descr="UniHei_Logo_4C_smal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572" y="216006"/>
            <a:ext cx="1726653" cy="90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Bild 6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t="17712" r="14273" b="19777"/>
          <a:stretch>
            <a:fillRect/>
          </a:stretch>
        </p:blipFill>
        <p:spPr bwMode="auto">
          <a:xfrm>
            <a:off x="216019" y="5869659"/>
            <a:ext cx="1224108" cy="394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447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</p:sldLayoutIdLst>
  <p:hf hdr="0" dt="0"/>
  <p:txStyles>
    <p:titleStyle>
      <a:lvl1pPr algn="l" defTabSz="862517" rtl="0" eaLnBrk="0" fontAlgn="base" hangingPunct="0">
        <a:spcBef>
          <a:spcPct val="0"/>
        </a:spcBef>
        <a:spcAft>
          <a:spcPct val="0"/>
        </a:spcAft>
        <a:defRPr sz="2200" b="1" kern="1200">
          <a:solidFill>
            <a:schemeClr val="tx1"/>
          </a:solidFill>
          <a:latin typeface="Arial" charset="0"/>
          <a:ea typeface="+mj-ea"/>
          <a:cs typeface="+mj-cs"/>
        </a:defRPr>
      </a:lvl1pPr>
      <a:lvl2pPr algn="l" defTabSz="862517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2pPr>
      <a:lvl3pPr algn="l" defTabSz="862517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3pPr>
      <a:lvl4pPr algn="l" defTabSz="862517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4pPr>
      <a:lvl5pPr algn="l" defTabSz="862517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tx1"/>
          </a:solidFill>
          <a:latin typeface="Arial" charset="0"/>
        </a:defRPr>
      </a:lvl5pPr>
      <a:lvl6pPr marL="45715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30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45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60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24006" indent="-324006" algn="l" defTabSz="862517" rtl="0" eaLnBrk="0" fontAlgn="base" hangingPunct="0">
        <a:lnSpc>
          <a:spcPts val="2102"/>
        </a:lnSpc>
        <a:spcBef>
          <a:spcPct val="0"/>
        </a:spcBef>
        <a:spcAft>
          <a:spcPct val="0"/>
        </a:spcAft>
        <a:buFont typeface="Arial" pitchFamily="34" charset="0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222004" indent="-220505" algn="l" defTabSz="862517" rtl="0" eaLnBrk="0" fontAlgn="base" hangingPunct="0">
        <a:lnSpc>
          <a:spcPts val="2102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427509" indent="-204004" algn="l" defTabSz="862517" rtl="0" eaLnBrk="0" fontAlgn="base" hangingPunct="0">
        <a:lnSpc>
          <a:spcPts val="2102"/>
        </a:lnSpc>
        <a:spcBef>
          <a:spcPct val="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649513" indent="-220505" algn="l" defTabSz="862517" rtl="0" eaLnBrk="0" fontAlgn="base" hangingPunct="0">
        <a:lnSpc>
          <a:spcPts val="2102"/>
        </a:lnSpc>
        <a:spcBef>
          <a:spcPct val="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867017" indent="-214505" algn="l" defTabSz="862517" rtl="0" eaLnBrk="0" fontAlgn="base" hangingPunct="0">
        <a:lnSpc>
          <a:spcPts val="2102"/>
        </a:lnSpc>
        <a:spcBef>
          <a:spcPct val="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2514332" indent="-228576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3" indent="-228576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4" indent="-228576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5" indent="-228576" algn="l" defTabSz="91430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1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2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3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4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6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07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58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09" algn="l" defTabSz="91430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.uni-heidelberg.de/cgi-bin/ansch-vorsch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www.ub.uni-heidelberg.de/allg/benutzung/bereiche/fernl.html" TargetMode="Externa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mindmap.org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4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4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.uni-heidelberg.de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ndeley.de/" TargetMode="External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urz.uni-heidelberg.de/service-katalog/netzwerkdienste/WLAN.html" TargetMode="External"/><Relationship Id="rId4" Type="http://schemas.openxmlformats.org/officeDocument/2006/relationships/hyperlink" Target="http://www.lyx.org/Download" TargetMode="Externa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.uni-heidelberg.de/schulung" TargetMode="External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b.uni-heidelberg.de/helios/fachinfo/www/schulung/rundgang/index.htm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eidi.ub.uni-heidelberg.de/gap_izn/index.php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Grp="1"/>
          </p:cNvSpPr>
          <p:nvPr>
            <p:ph type="ctrTitle"/>
          </p:nvPr>
        </p:nvSpPr>
        <p:spPr>
          <a:xfrm>
            <a:off x="155576" y="3024063"/>
            <a:ext cx="8207375" cy="2372444"/>
          </a:xfrm>
        </p:spPr>
        <p:txBody>
          <a:bodyPr/>
          <a:lstStyle/>
          <a:p>
            <a:pPr eaLnBrk="1" hangingPunct="1"/>
            <a:r>
              <a:rPr lang="de-DE" sz="3200" dirty="0">
                <a:solidFill>
                  <a:srgbClr val="C61826"/>
                </a:solidFill>
              </a:rPr>
              <a:t>Basiskurs für ein nachhaltiges Studium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sz="1800" dirty="0"/>
              <a:t>UB-Block </a:t>
            </a:r>
            <a:r>
              <a:rPr lang="de-DE" altLang="de-DE" sz="1800" dirty="0"/>
              <a:t>Teil 2: Heidelberger Bibliothekssystem für Physiker/-innen</a:t>
            </a:r>
            <a:br>
              <a:rPr lang="de-DE" altLang="de-DE" sz="1800" dirty="0"/>
            </a:b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AutoShape 4" descr="data:image/jpeg;base64,/9j/4AAQSkZJRgABAQAAAQABAAD/2wCEAAkGBhMSERUUExQWFRUWGBwZGRgXGRoaHBofIBsbHBoYGBkaHSYgGx0jGhoaHy8gIyopLCwsGB4xNTAqNSYrLCkBCQoKDgoOFw4OGTUkHCI1MzU1MzUvNTUxNTEvNSw1MDUzNTYpNDU1NTUqNTUxLzYrNCssMyopNSw0NSkvNCsxMP/AABEIALYBFQMBIgACEQEDEQH/xAAcAAACAwEBAQEAAAAAAAAAAAAFBgADBAcCAQj/xAA/EAABAgQEBAQDBgYBAwUBAAABAhEAAyExBAUSQQZRYXETIoGRMqGxB0JSwdHwFCMzYuHxgnKSshU0osLDJP/EABgBAQEBAQEAAAAAAAAAAAAAAAACAQQD/8QAIhEBAQACAQMEAwAAAAAAAAAAAAECAxEEMUEhYZHREiJR/9oADAMBAAIRAxEAPwDhsSJEgJEiRICRIkSAkSLZGFUt2FBc7DqTtBTAS5KDVJmqbeiQW5XNeftAYcFlkyaWSBXdRAHo9/SLpeGlpuFzC+3lT8637QckcPTpyvONNKFW3QJu1YJ4ThWWCxJWoJq9A+30NYBa8RKaJlIFqlOonnVRNY+yJs0ksr0AY9Wbf9IfpWFQgDySwlxX8zFOIzfDSCSwfkEjVWjE/nABsmyvETE6QClKi+pR8xpQPcDpBaRw+UGs5YLtcq9K2gRjuMphpKGgG56mrcoX8Tmq1F1KWVPUuW9tiD9IB9XICE1mFhzof24in/1aUzlyTdnP7LfSFXCT8QsMFK/ETcf6j1Nxc5JSlUwhUywDODZy3p+xAbsyySXOrKmBJ/CsmtDQPzgQvhaeC+h2ANCD7czGlM5MlWmZNOs3AZg/MxSvOihJKFzPKoCvIuaEUNt9oDKcnmV8itmBBH7/AMiL5PD08F9BcVr058v9Rpl8SCYfOohWyqg02o4+XKNEriOcBUBaXsWB5iorvADsZlM4OTLWHOz8rxTJxk1DJTMWlIrv+7Qwy+K5beZKkF+4dv06RoRnUhSmKkMaajTpV+vL8oBfVmiiwWJcwEN50j1Y7btGTFJkLP8ATXKpdB1DqdKq/OHSdgpawky0y3JuLAVFhcxVP4dkK2IBHM9q+sAmDJNX9OYhfQnQrsyv1jFi8DMlFpiFJPUfQ7w4Yjg81Mtb8gaHevtGSYrESAUTEeJLay6i1CDAKcSDs7DYab8LyFksyqoPV7p+cDswyqZJLLFNlCqT2UKQGOJEiQEiRIkBIkSJASJEiQEiRIkBIkSLsNhFTCyRapOwHMwFQEb5GXhJHiO/4E/F68vr2jVhsKRSS5UfvtXqEj7sFcNlKZafEXYVI2P6l+UBVluRzMQA5EuX90CgB6A1PcwwysBIww1WUWqpv+TcngRj+IJlQgaUhy4uQzH1vaBqpylt5lEjne4oecAyTeKk7AKCXt8qnvGDF8Uqc6Bsw7deR/bwIlSgdRVQAc/QHrWMqRQVPXbrAb52Pmk1XypanJtqxYjCzFJACSCreheh+XSKcTpCQtXmYMzaSVbDt1raLMFncyZNUEMEAUSKeo5n9YCnHZenDgeJMClkOEprRz8R2PTpBKbw2ibh/FlTEpSbvX0pYgjaFfMMT4itZubvDVw1O14GbLBSDLOqvIsXPsawGfhyRLlzhLKVLK3BU7JbduXcwZ4imyZcxASwIZRV3YafkCWhMw+YqlzfEZ2JH16esb0TZgKCs6gsAgsdVi3rTtAEuK8qklKMQg6jMuSoafKALDn3jBhcNqwUx7GYNLdAbm7VavKKpPirSkIStkmtGRUV1bOWjOnFzHMsqCQbAfCSHG3ygJleUomTkpJOgEaiNwzuOlDGDMcQFzVqFiokdnp8oZsulhOGUJZBmFKkl3DP5Sqtx12rGUfZzmBTqThlLSzgoKVP2ALwATDBSkrdXlSnUxPUAMObn6xT46udOW3tBbEZHNkSJpnS1y1hSE6VpKaFzR72EBYAjh83I0hQs9Ulj+lII4HiKYlKiDqCWobgWBDdd+cLsbcukFSZrbI96gt8vlAN2A4ulr+IlKmsbdQ4v8oKYXHy5pcGgDByDyZ+rxzCLcPiVILpJBgH/MOHkTX0slQeo36DkXgAjxZDoYLR96Wqo7n60jNKzOakBYmFKT+Iu/Nh+7wRyvGJmlitClKLnUdB5UehPR94AZisulTQ8h0r3kq//Mm/Y1gOtBBYhiLgw8YrI0LdUs6tNWZlJ7iBOMyxQSPESVpPwzBVQ9dxWx9IBbiRficKUVuk2I3/AEPSKICRIkSAkSJEgJEiR7lSyogCpMB6w+HKzyAqTy/fKGjK8k1gO6JQNiKqOxVzO24rFORZOmYXUP5aLlv6hfb1oBDNPxwlI8RSG00Skcu3PrAe8UuVh5XnSA/woTcl7l39o85dw3PxTLmsmWRQEMQH+6nYd4+cM5H/ABazPnDUhyUg3elAzMI6QEJ06G+EU9A7dIBckcOy5ctaESwDpqCHehr8tucA15XKlqCTLuHChV/em0dAmSRWrGwPmFG+sLOZ5Y4uA5pUMXDtU3ptAKasikuWKg73A7U68x0jNM4eUn4FBVBRmI50O9DaC6woE6gXFCD+hHKPYD896/IFxtSsArnDeJrlzBpWUko5Ok2BNt4GZSDJnDWm16i1KO7ekN2YYATUuH1JaxDm1ut4DzSJWp1oU1tQc70oKwATiAkT1UAFwKUfm27xt4Nn6ZxQoHRMTpI+cbJXEHnUVy5a6aSSmrANU3YflGIY1ioIARq1VTVXUBRqB2pAbswwGFWzTSlIFHS5fcvQEevtGtXhqwiJCXWtAcKKWJBJ8ou1xA6bkM4SUKNElLhwzB99qmM2W4hCQdXiFQdtK9IFCyhcljtAMuZ45SMAEMy7L01a+wqD+kAcqlomSp2qW60JC0qL7M4SPY+vWLchlYmbOKZJGtYuqgLVqT39Xj6vFeAtSDLSJkvVVKlMFG4uxT/b2gBeGxSgpKvMCFMFVdSeTF3294fsj46Xg5plhKly6nTR0kXDnb6QlnHpABEuoZtRJCd3FjUu/OM65hcq1HUS5DP835wDZxlxGrMtKFESg6VDVYFiBqIs4+kL+M+z+fLSV+JJUkb62fs4rGEzSSx/3u9L0+kbJS/GJBUlASPKNj/b6mA8SuE0lGo4mVS4DkDlWlTA6dh1Sh5Fcio2qKhv3cwWwKkgELFlAgk0pYAV3o8FuDpqDmCAseUk3AIruxDc6QCbKxabLQFB3LEg9WO3tD/guDMunoQqUqZZyNYrzckBmP5w/wCJ+zzK/NNVJTUk1Upj1bVY9o55xRKw8qY2HSqUlLsASxrs5s5cmAz8acLASfElKGmTQpowBaxG9qQgx0fKcQgyZ2FxCw8xOoLU5DqFDStKQEnfZviRL1oUiYa+VJNuhbcbFoAVkuZLlg6SxBd9m3CulHhuy7MxOHl8syxSbKG7cow5RwVNOGWtSFJJSfKXCtSS6SBy0kj2hfQtQW7sQQwJND/iAZs14ddJVKTpf4kGoI6dezQlYnDaah9Nq3B5GOh5LnwnOiY2oAdArZxAziHIzVYA1feFgtPYb/pAI8SLcRKANKpNj+R6xVASJEiQEgnlmEJTQOtZZPRL+Y+tveBqUuQBvDbwxhHnKUmujygVHRwQ/UwDPl8hCUpQAKCgtyBXvvAyRKOPxaZaXCEku1gHckjraCeLllCZimPwMCxBbcEgNBL7OsmSJa5zkKJ0pVegqaM9z8oBp8GRIQkKKZaAdIegNPcGNKCFJSQSzXSq46EUPpzgXxRgteHIB1EMoUL3Y/UxsSgISgCgSAkP2b6x5zK/nZ4deWrXOnx2S/tbZZ7Tj7XOA1XoXtU8j7n3EZ8Vl5UPK4Sq4P8A9n2Bf2jWiSly4a7cgRsR1aBWeYrwpClJdKmCQCEkGrWNbPs1IrLKYS5Xw8dGnLqNmOrDvlZPkLxeDIDL8z01NZz5biooYEfwzOOp9tn9IccOiZNkDxUhK2BZJIoehcB0/N4X89ydUo6kOG9AeYLOAX5xsvM5TswuvK4Xx/OwYoE1boS3LmxLwvcV5YUjxUv1F79OXIwal5qCPMNJBelHLcv0gRxDjvESSNKUi6nbswF+gEagvYRRSXKX1WBFDt9NjBdOBlSVOsgkgkJFWswPy9oETcykEABCmBqaB/7gAaHtHrw1E+QKVqDg1JIP+ducAw5nxH/EylAMnTpZD/EA/lp1NhC7JkuQVAhzyf8AYZvaNU7JpstGpaVEA1DWPNyKbQQUuV4DlCATQXKlcjuzAwG/KZU2QJWKI8STK8gBA5nZ6kOK/pAfiXFyZ0zxJPl1+ZSCGAJuzdd+kYJcxmRqKQVV+Wwhz+zbIZGKnLE4PoSSlBN63LVLNYc6wCToZhvTan+Iv/h/WgrpsL92tDrx9wnIlTkDDJOpSXVLSCdPWlv8QrnKJ6UGYUK0pd1Uowcv35QGZElBop0lg7gm52rv05R8n5epNlW2pS1twxjRi56ZhCkoSlQDkgtq7hmFo8lNfK17Fv1gPE+UqaDMpceVLXah01LFr84+rx4QpC0uVgABLbig9LmPSU2WNJUm1W+TXePc3FEuVpYmj6rbluTwHRuD5E3FITMnzfKfhQzjk9OTN7wxz+HZKyfFCFsGYgnb+2Of/Z9nJ/8AbmYEA1lg7nkPneOoYPJFKQFCcaPaw2NPrAcw+0DhkSHnSQfBcAoLkh2ZuQLN/uDHBWYpnYYJIAmILEfmd9hDRxLlbyJoWSQEkqKjR2pTcvYRybgvGmVjAFqbU6SFUd7EiA6wuTts3ej/AFtHKftFyREmehSBpBFam427x1qXszN0D97dN6Qh/ae3goZnBaxPeA51IWUnW4BSzAGvf6Q9ZZmKcRKckBSaEXrz6vHPZhA3r+7C0F8gxpkzQ5OlQY9uwHOA+5/k2mZ5QdMw0HJfpt+sLK0EEg0ILGOoZvgxOllINQKFrEVBflHOcwQX1G7sruN/UfQwGOJEiQGrLB/MB/C6v+0E/UQ68L4b+UKVWSaU6hq1rCZlzfzCfwfVSR9HjofDoAky9Ngk9d6kbwG3MJpCCHYnyip6UY7dI2cLYmZKkBLOCVKAc87uB9RGLMlhSUh3daTQg0b90gjhksgbUpfu/t2EAWVnNiUtyL/IEU3sWjRKzBZooAg7U0kih53gOF3BG3IsoMK/OPsuZpJUkgUDM5D9atAGFZugA6goOLjn1HXnH1eIQvw9TK0nUkG7l2rYsCT39ICqXqIAIDdQW7C43qIgn6bFnNDtaoI2veMs57qxyuF5xvqaCoJDpqPV+pYjvQXjPjpDoKbgijOFb+23MQMkY82KSDZ71Pc3uPSCJlBgPvNuk1bZxT1jUueZhhRL8RRBaW5UKgsH0kcnpHP8zzQzlAlKUgBgE2u7nrHUuKMM+tEpWlatJ/4v5hpOx/d4Q864YmeOfCSkoUaMQAKWbbeAC5dgFTpqJaPiUW/U+gjrfC+TyMEkai5DjxFUBBNmFhvCFkfCeK8aUtGgFKwXKh5WL6iOVNofMw4fxM2UZRxCVFatRKk6XFCEAbMdyS7wG7EYZONUQlX8lB8xSQdSmoCGqLepMesRkst9XhjUwckagWIqHuRC/g8cvAK8Ochx8WpJGmxYg7jmLil4J4viiWopCVBQUHKksSkcgKdvSAD5/wAHJQVzQpmrpKWarkO7Wr3hVw85SFapZUhQNSkkGvMpv8to6Bm2ZgSXSUrMwKSyzpVuFEpezfOEnKp2lSQACpyCCQHOzAv8ucBvyvN8RIX4rKWZgNVAqLVdyX+sVYziicsTNS/KsuUCz7gOXb/Mbs7xypKQcRMKCoOmVK062pVTCm4ret2hOnZwkrJEpOnqVan5lT/KAIYPEaFEs+9Tfcim9X/WNWMUk+dDFLfC2nSSKu47M8VZdgkYhC1SdSVS06lyyXp95SSbpHI1jL/Fipr2Na8+ggNshDMTRnZqv23rFU9dUuSU7uLVufY/rHmSsgHtSvKzhnUa/OLMLgpkxKlga2uHZQAHxVsKfWAL4Hh5EyWVS5g8QCmkWf7rbHr0ghk/2gYvBqMmaBMCVN5nJp1F/bnALKKKZE7wz/yAq7hzt1j3isgn6yogzKjzIqk2uR9DAFuIOPsRiQpKQmWkguAdLkGFbE4oqX4jqB7ueheL8ry1U6b4SrkF9m3rXaop1jVn/DP8Mz1Cnqx5fveAN4PjnEy5YC0BZ/FajXJtClxVxHMnqGphRwGttTuzx7xM+YtMtJVswFqBg35xgzLDGbilS5Yt5Q9AAkMSTsKEwGCQokgRsQWd/eh+ZtF68rCBpT/MW/mIsOg5948iV5vMGPsRXlAOWUYzxEpXQeXSbP5bO/SFbiXCaZ62qJjrHcdPcQa4VmVWig+8E0fkX948cYo0+ErkeW3L9mARokWT5elShyJESA1ZdLdM3okf+Qjo2UqaSgAgHw3b50pQ0jnOXJJTNA/A/wD8k9DHQ8hmkyUAMXDX203p2gPWbTXTKLBtQ682tBfCTElIc07+jh2IgBng04dDvRYHsew23+UFuH0fy1JKrGjl6bNRwf1gCRSkOzKASLPQ832iooZyzp5v1b3FPePTbi9A6W51J9o+qCtIt32PcXr+cB9mlJubs3TZVxs/OPk5XlIIdzcdi5cHZ48rlKpdiTevIFy7bR9QliS9ri3rX9tAfdLCrUe7j6vS3ziybxKmQlQmKJIDABnuNrHuCIDZvnyJIYM99LhQrvsR9DAXB5HjMxVrSg6Nlksm+3MUtAD824hmTsQJyXGioflTnT0gvL4ikzGExOg70JTYWJqmvKkV5x9ns/DyCohKgmqtJCm6Hf394UFJY0Li1g4FmLXEB0TLc7lhbhepg5DF2swDMe4P5RTO43ab5JZu1b7jYVN6do5+Z4enl6Cg97iLUYhQIYmlX1F771APeAO53nMzFTEuHAcAANe1HNKdYpwk9SQToSsWJqNNQSW3Ng8ecrWJyUoSkqmaiVKLWZgCL0u8MsvhJLE6zYvpSFehFCGAPW8ADx+PlzCBLS27kuexLvSgr1j3lUqX4sta1ApBYgByDYbAG+z/ACinPcsMuaEhNKbh+Vt33FYH4OSJikoI0gkDb5ejWDQDRn3BMvENNTO0qYJqCpJADAhy4NqdYDyPs5USdU1wBdKd+rx1/LcME4aVIEtJlpLigB1EfFe/e0KnHOEm4RMrESlafEKwoB2GliSwDN1esAEyPAy8BKWtVSoFlKA81KJAB59488H5NLnBU6YkVUWBe+5bpWF6fjJs+YkzFFTnSUlywO7BwGhq4PzKUjxMPqsp0ElnB2qRUHbeAKZlwtIXLITLTLVsQmrjfVv2jnpwq5bqKVpqUm4c/wBwe3elI6hjs5lSkFa16RyYHsAl6l45bi8cqZMWvWWWpw77mzWtv0gK1o0pb3Hwn1AsO25EX4PO50lCkoX5VEKIFapNC7HpR41Jy3EYhlCUpTDSShChYdHEfMwwk6UQqZLXKKQGJSU1DsXsTaAP8KJTNxBmgqBKApVAKqN4Yc+wXiSFszprWoLbMOnrCbw5n4lTVGaoETGBVy5Uao5R0EJ1J6bGhfrWpvAciSNRCdJd2D/lWp/xBDASpZn4lCXSsgss1/6khLWd4L8VZciTMQsKCQ4aWHu9VBwwsIxYTIJiMTqT5kLBW5fe6T9IA7wblIMl1MTqL2O9KP3jLxrw2hKPGSn4SNQFAR279YZcillEnQUuQS21HpGPjLGBGFWFAEqokW+XvAIPDc0CeK3CqOOT7QU4xI8AMWAPfb5QIyCW89JsACX9KwX4wX/JSakP+VoBKzEfzFNux9wDEiZiR4hbp9BEgL8mJeYx0vLVs9mP5Q88KKJk9iKhrHo1IQ8nP80DmFCnVJENvCa3lzQ6nCQas/JhSA1cVSynDkOaLBYm7vSsEeH5zoSTUFA/Su/PfaBvEU8qw6iNVFgXaw7WicPznlotSn4rc+UA1l2uC1Wb8zWPgLqJZi1uYa16l9ukfUIPQhwRfcWY0AjZgMtPxEtXpyp6bQFKJZLsFdk036CsAeI85Mr+WlypQvSj2Je1IfDIZLBLBwaVYgMSA/b3jni8tONzHw0kpGrzln8od6PQFoD3wfwJMxi0zZymkpLarFbPQG3SkdhOCSEJlyxoQAwbs1vaBuOzKTgsMUoshLAVTtQqa28JI+01HhqT4cyYkPVISlIYUdTu9IBjzXFJlyFS1KIExJ1rUH09a0rUMfSON5rlkpHmlTkzE1qDX2H+4I5jxbOmBUqUrTLnEAoTqJVahKquTtW0auJcbh5eDkYUSQiehitShXsFOSQaHZoBLWWry2Nh63exaL8J5iyD1YlhSu9HZ49YTDFawA7kitHHN/36x9mYclZCXNWDM6tncdoA9wVPCZ7KoVpLGoL8jXzDv8of0O/q4DMWvXnQt6Ry5GRz0gHw1BjRVb9N3AhzyDDzJ8sSp2tKfiBCmVXZRLEPAUZ9JTNnJ01TLcKerFrApckip7wMx2RTFTgqUhSUp+Eqoe7GzdyekdIwPD8tEspA0gWrt1IHy6+sef4GWw8tQdLEinKmzfiHqICjhzOymR//AFyiSipCVByP7dVdrQs8c8RDH4hJA0S5aAJcs3AIdRKgb8x0F2hyXIXMSyjqRc2On6kjY1ZoVsVwdLALakgF2BZjSx9AOVIBLkE4ac5qwskuCCNiXHJ79oELmVLFJD/eobmte/zh0lcMoO6tQJHmtvZjV/WAmZ8NTJSdaSJiRV2ZujOzCAyYOQubRJqNyQ5BuxH16RTOlrCwFsASH96mg5fWKfFWCCnykcjpvvy9jHxM8k6lnUN9wfW8B3jMMSMPIlGStKJQQGYAAsP1b1i7L8UZiFHEaDLIuuo9Wp7xx3MOI14iTJw5YIlDSlhU8gaNRo94DHTZcvwtZCJhYFWxehJfnAPOe/Zjh8QlS8ErStIJ0v8Ay1FnbmkuOvpC9wxnRlL/AIXEBQWlWlJIYhqM+/SkOXCMycqaEz2RMSkHqsHdLtToOUY/ta4ZK0JxcpHmlgBZFCQDRRIrQ8vWAqznJ0zwnW5YuNuXVzSKZOVLlhgzNYKc06wK4U4iEwCXNICm8pUS5G1YZkAFmBI5BP8Av5QHzAkpGkoUA9Khvq8JfH2aCZMTJAUNB8zNfbe0PRBFgH6lveveOe8dYlP8UlleZKPNy5j1FIDHwnhUmcs/hSz3uebcou42nnyJBuT15APG7gvC6ZKlkKUVHmBbt63gXxNiNWIQkAMgOajav0EAq48/zF/9Rj5FS1uSTvWJAW4GbpmIVyUD84beGfLPmIJoyhzdjRncGEuGTDY3w5yJoBZaQqnNtKx7vAM+eYErkLSl3Hmaz267tCtkeZeGogkhJu37I3MPqfMlKwHNwDWho1KwhcSZeZE4tVKvMlgfa/eA6nkGGC0CY5URQMBRgGPsfnGnO8f4K5CjTzebdwzH6/KEngLiHQrw5i2Spr1Yj13EP+NlpmKT4iQtKOdb/I2A9IjZLljxj3dXSbNerbMt05x9eZPeWPGd45MqStQo4uk7vSjgNZqwC+y1AViZpcumWrYGpUG9hSkD+OsyoUJsEgskdGAYWEYfsnxik44ItrSRVh27l4tynLPSZqlp+ElwAFCod6g9DQiFPKvs/wATiZuhTpkguWrq52arUBPOOizcjmTJxUfKh+nKhbkHO0FvDRh8OdKXUhJILE7VNi5332gORYjASctzLxG1okMdK28ytNWc1ILB4HTsYvM8bNUlCULWGSD8ICQ21XI36x8zzEy8RiAQpSZa3WxLKUXsrlUO3WLeBcDLViiJiSpUvzgEqALAsD0cim8BgTkmIkpXpQspDhS0kt12HVy8GOGcIJcgL0sVeZ0gl9huCDezx1TK8xM5RQUJEvSxH3TzBDEFw9I59JlgM1EgMA9hZLAEH9iArxuIIKNKSdStLEszn5Nt8o6Zk+Rp8MLTLU4QH1kPrNX1C4tSm8c1xLAancvQE2INQQ31jt+GxMkSpQek5OoEG5YPXnAc/wA0xJKj8QYl+Y6Py/X1jEkkl3LAMGuD3NbbQ84rhJK6yylizPUj1q/q7wq5lgTLmlKF6g7E6SEk/wBpFGcdOTwGeQopIqac6lu507d9oOYrJyuT4mjUw5A7MQ2xrfpF+E4amaQzd03G/bo0O8vDgICQGDNAcNxsoBRaj2G72ajFn73uIzTkblq0G5PQO/UXJjbn6UoxK0eVkkjyk0O3a5jHMnancVoWq5O3X2a0AmZ7lWiaAHOo+VLkkV9xWGRXB01GHZOGJmzEhy7s/Ivdv3SB/E2NMtUrSz1cjfm7m9Y6bwnjTMkSsRM+Ip082ajP1EBxDE5bOkkpmylJG7p278+/SIrFTlhMrSqhoybnZqR2LiXHJmEaZZIBrbzDcFJ2jRw9wvh1NiBLZSjV6FLcx8qQHnh2ZORIkzJyApfhhJ1B1BjQEmr9YL4PHpxImIWkDUCLsCDccoMpkpAAc/vm8BcyxcnBomTlOGqn5sAGaA4Tmkr+HnLQHGhZAYOWB/KCWXcYzkjSohfJyRt+x3gbn+bJnLUrSXJKnNqnoG9IEy1/h+QgG7EccT1gpSkIPOob0P6QqzFFa2otSjWpLk9I+Yic34dRu6bevODfCeXaz4jBkm5D1tTk3OAacNLTIlBIcBCa+YgOBXvHPsXOJ8WYd/KH5qvX/pBht4ux5SkIf4hWoNPrVoR8x8qUIo/xqbmbD0SB7wGCJEiQEgtgla5BADqlK1C3wqYG/JTH1gTGvLMb4U1K2cWUOYNCPaAdOGsyKglBLMCR1PL2i7ibLROkhaQ5Q5atuTDnC4T4U2igA+tCgHvUMKUr7w2ZRmInI++6W1iiR3sXem8AhYdehT2a9CfT3jq3BvEUubL0KI1pSzkFiGvU15G8KefcM6yVyUh7qQ9zzHWFs4iZKIBdJD0Y051IgGXi7MkqxK0hZKSySRtV+16U5wOyrGnD41Cln+msE77sbcx+UYEzApyCom9hfk5rblFImKFS471b07/WA/RWIQVhMyUf5ag4qCTVz7wRxQMySEguFguTsDszWc7WjiXCH2izcIyFjXLckDcPcj1HLaOi4P7T8KsaiVJa4713Z6/WAHZ39neFTLMwBSFMGCfhc3ICqPenyinJsjRVMtGlTXJCjSlXpy/SCGP49wCqTXULhxSxZgDy9oDY/wC1SUgaMNJPIKWGAHMDav0gDPEmZjB4dMhOk4ieWH4gD8SqP+2hcTKbnyJHID2aE/D4qcvEeMrXMmO5Knrtd7EUA6w0jMBTyl9gWDmuxv8A6gPOYykpKZhDpQfMFEuQQxHLdxa0F8l4pxGHUlIT4uH/AAF7HZJshXY1gD5prghkMxDXa+qleZj2ZulWhHxL06QQAKHSPKeb36XgOwcPcVYWaD4cxKVMD4cxTLY9yx5PHubipaStlSEMQQpSge9AX3hYxP2foEnx5ywFM6AkEkm9wd+go0K2KwOhTKKhShY2N7GhakB1bD8WSkFXizsPLSBQeKD3UKuR0aBHFv2kS0ymwpMwqFZiaBIO7nf0hSynhPx5f9JU0DzUFANgKBz+loGcYYDwNImP4agySQWfoaHZtOxvAYP4YzjqnKLhTpq+zhTP5o37F0k7MSGHI1qPcRRLliYgP4eogPsaDZy+14hmpRRT2o7f+VAb0LQC5xomqFEOlmce9X+tYdOB/tDkiQiRiCUlHl1CoI/uIFO0J2aYWdPmulZSBRKGJAtUUa/IRolcLquZrk3SUl/QcoDqUzJETTqkqS1HYuK126xpyfLVSVFfiMHqlxo6mtP9xzXD5bMl1kTdINh8Pobt/mBGZnFKJ8UzVJNSyiof9tKPAdezji6RIQV60rVshCg7/MbRxbiTiaZi1KMxRBBoAaAcgOX6QOnqWmjqIrQFQHqGoYxzFv8Ad9z+3gPiF0qCo2ewY82v6xYJeipLFgW+Y6H8orLCqv8AX+Hi/D4KbPUAlLg7iveu0BnlJWtYAckndvrcQ/YWSMPJ8zhKRVjU7l+v+Ix5RlUuQBQKWTVVGHO4Bo0AuIc2Ew+Gn4E/Ep/iL32gKMVjTNnlRU6fiIeyRVi9qfWAWLxBmLUs/eL9ukEsVPKJN6zaddIv6E/QwHgJEiRICRIkSAYMnV48rwh/UQ5QeablPoa+p5RMJilSZmpxdlC9jUesA5E4oUFJLEFwYNTUpmoM6WkCoExF2OxA/Cb9IBowGcS1ArKzqH3aO3WrH0giESp6HWkHVZw5P6d454ieUKCgWG3T90hkyzitJSEzfKBuPb51tAW5pwaANUhWm/lJv2N784A4mSuUnw5krSQp3IJJ5vse8P8AKxCVgKQr2YFt6C19+cUY5I+8zAc3NKvbcesBz4sXKfLS249b37xqweDWo6Uu5alqVuDUvBifl0iY2mbpPVgbbOO0e8lwow6yZikhx5VPqd+bWo8B9wHCJFVkAg2tsadINy8sl0+8aV5ftnjzNzmUD/UDP90ejm3aPpxxUkiSEgAEFSn9BpFa9TAXysK6SdYYmyWoO+5BakfVLcKHlcAc33v0erwNyIEayoAkGwIo24GxNukbpUoTQWbS5dndXQkn5bwFC0kIJQG1GgDUPPqLmLcryx5yXrpUCTcnTzNgYw5VKXqmOVaQSlILWc+wB5QcwtAQ4cuXHS3tAdK4a4xkBCkzpiZakqZIWWZLBvNa7+8YuO+EE4zEYSYlgEzE/wAR5gAqUfM/91Qzjn0jmub4FakiYHEwG2xS9QRv6/KGvIMVNmYBCQEqMieqQAt6oUxRbkQfaAes242w2DEvxSUhQdKUodk2DsWDm0cx4wzFeMBIDSxM8RKSBUH7patb0qC8U8RTjOzPFk+ZMqYlCUqPl8iWFC9b+8eZiaVNQKJJPyHekAOwUrzaqhTMfvMx506M0asXikgA66vbn6H1isKJLbXpbn+9w0Y8LKAGugUss7u3Tr8oD4vPfOUpQpaWqw0sx2elP0i6VjkqdRCyBsp0kejt67xmC1J1pWH8QshncciC/Jy8e1yCVJGsjTUG3Ri/PlaAJ4fEBQHO2k9SOX1j6/JiCHOoU7cwO7it4UM2z9SJpSkFADj+0m7gXTWBi+IJyz5yOm4pyMBszFClTlploUz0YEN1SeTx8Rw9PV8TIH93+vzjVL4jQUgK8QkAUen/ABa0fTxHh2fw1qIu5NuoesBbhOE5buS9a0gtOly5Eo2AD339qmFidxgsUkpCBZ7n5/SsBZ+MVMJK1aia1+jbekAUzTP9ZCElpbfdo/uH94wy8ISsSwQxqTQUF/YcuUZUG7B/enoN41Yyd4Uvw/vq+Kx0A1Z+Z35DvAYMwxIWunwpASnsLe9/WM0SJASJEiQEiRIkBI1ZdjzKW4qCGUk2UDcGMsSANzsCNPiy1FcvdgAUvsuMnhvYNW2/uYpy/MVyVakHoQagjkRuIIq8Gb5kK0KdzLWWH/BVj6wFeBx65RdBZ9g7Gu9ngiri2eQACzNYfKB0zL5qWBQTu9+3mBtGftblZ9vUPAbMbmqll1aebsH+nOKJeKW7hR23J+VopWCLFvzpH2UpjR7/ALcwBnK1iZMAo6VB/wC5qk06wzYZJBW6mdlVAr1rttCHLmlCkqSTqB27/wCIb8vztC9JNFWI5i1S3z6QG/LFJUlVQRqNQGcByG+sXT5+lCygl2pSgNqbC79YzrxTAOEprcp9nboPlF6MR4ibpUC/mSaU3EBskEBISKlg9dunOPWEnCYH3DgitDVv3SB0vMJbhrIAel+Rf7v75RRicyMlWtKdaS+tIsA23pz5wBheLGsIc7qBavK3UvbYww8F5TMVKUlNxiJU2hNA6wXF2aE3B8RyZykoTqCv7gwsbEb9OkOfAuaETFSpM5CVK/HTUwdIt5aPACc2lhM3EKoVzJq6WLvQHszRUFA3YKs++9ybx7z7HtNmEkLUFHV4dQXPxJALMDy5Qs4viZK06ZSVKVuWYJ59XcPaA3ycQ6lEu9N2LbdfUR6B1MxH5jn6QNlYjWlqBRD6j90C9dt49YXMZSVF1h3NqggNcM4DiALTJadSXYEWNWsbVu3Kl4jkKNLgdU9huIwTM0B0BkkO7EgdiPQwHxmbJIUxWFObKJSBao3/AMwGDiBaVTlkEMC3l5kAH2gIEqG1IvxBKyKUvZq3L9Y94Sd4YUK+ZJBA+rHlAZwrSapcHmPmIhlgny0/P51iBBJDbnaNUzDJAebM0U+FtSlegoO5gMcxD7W9W+UfZEsrICASdz/naLJ+ZofySh3WSo/Jh6V7xlnY9agxPl/CKD2EBtmYtEn+mQuZuvZHMJf4j/d7QLUp6mPkSAkSJEgJEiRICRIkSAkSJEgJEiRIC6Ri1oLoUpJ6EiCkrMZU4jxkELNNctq/9SCw9iIkSA0ZhkypLEqCkqqOduW0ZcXhwhgeQtHyJAVHD9hv7FqR5lLIV5SRd/rEiQBcZjMKSl226H9PnHnEZkqUWl+VgHAtUPSJEgM+HztctWq5PxA2PQ/WGLDZmiekga0c6JN6lqjcco+RIDKVIkn+Unz1ZamcA9BR4mGl6Xep5uXd2j7EgKFfylqS5ISX6f4irEZomWogSUFRrqdXS4dnj5EgMeLzlaw5oKskUFOg+veM+HJd009W7xIkATTiljyatRIcP+e8D5q/Vn6Ac2/WJEgN6MvSJRmTFHSH8qAH9yYG/wDrCU/0pSUn8SvOfY+UH0iRICmbnU9V5ivSn0jES8SJAfIkSJASJEiQEiRIkBIkSJAf/9k="/>
          <p:cNvSpPr>
            <a:spLocks noChangeAspect="1" noChangeArrowheads="1"/>
          </p:cNvSpPr>
          <p:nvPr/>
        </p:nvSpPr>
        <p:spPr bwMode="auto">
          <a:xfrm>
            <a:off x="155575" y="-144459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82" tIns="45690" rIns="91382" bIns="4569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25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Literaturrecherche Basics</a:t>
            </a:r>
            <a:br>
              <a:rPr lang="de-DE" alt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31900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08808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b="1" dirty="0" smtClean="0"/>
              <a:t>Rechercheübung – Wo steht was in der UB?</a:t>
            </a:r>
          </a:p>
          <a:p>
            <a:pPr indent="-308808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dirty="0" smtClean="0"/>
              <a:t>Welches ist die neueste in Heidelberg verfügbare Auflage der folgenden Titel, wie viele Exemplare dieser Auflage gibt es und wo findet man sie in der Bibliothek?</a:t>
            </a:r>
          </a:p>
          <a:p>
            <a:pPr indent="-308808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endParaRPr lang="de-DE" altLang="de-DE" dirty="0" smtClean="0"/>
          </a:p>
          <a:p>
            <a:pPr indent="-308808">
              <a:buFont typeface="Times New Roman" pitchFamily="16" charset="0"/>
              <a:buAutoNum type="arabicParenR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dirty="0" err="1" smtClean="0"/>
              <a:t>Gerthsen</a:t>
            </a:r>
            <a:r>
              <a:rPr lang="de-DE" altLang="de-DE" dirty="0" smtClean="0"/>
              <a:t>: Physik</a:t>
            </a:r>
          </a:p>
          <a:p>
            <a:pPr indent="-308808">
              <a:buFont typeface="Times New Roman" pitchFamily="16" charset="0"/>
              <a:buAutoNum type="arabicParenR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dirty="0" err="1" smtClean="0"/>
              <a:t>Demtröder</a:t>
            </a:r>
            <a:r>
              <a:rPr lang="de-DE" altLang="de-DE" dirty="0" smtClean="0"/>
              <a:t>: Experimentalphysik Band 1: Mechanik und Wärme</a:t>
            </a:r>
          </a:p>
          <a:p>
            <a:pPr indent="-308808">
              <a:buFont typeface="Times New Roman" pitchFamily="16" charset="0"/>
              <a:buAutoNum type="arabicParenR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dirty="0" smtClean="0"/>
              <a:t>H. Klingbeil: Elektromagnetische Feldtheorie</a:t>
            </a:r>
          </a:p>
          <a:p>
            <a:pPr indent="-308808">
              <a:buFont typeface="Times New Roman" pitchFamily="16" charset="0"/>
              <a:buAutoNum type="arabicParenR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dirty="0" smtClean="0"/>
              <a:t>Mayor, </a:t>
            </a:r>
            <a:r>
              <a:rPr lang="de-DE" altLang="de-DE" dirty="0" err="1" smtClean="0"/>
              <a:t>Queloz</a:t>
            </a:r>
            <a:r>
              <a:rPr lang="de-DE" altLang="de-DE" dirty="0" smtClean="0"/>
              <a:t>: A </a:t>
            </a:r>
            <a:r>
              <a:rPr lang="de-DE" altLang="de-DE" dirty="0" err="1" smtClean="0"/>
              <a:t>jupiter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mass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companion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to</a:t>
            </a:r>
            <a:r>
              <a:rPr lang="de-DE" altLang="de-DE" dirty="0" smtClean="0"/>
              <a:t> a solar-type </a:t>
            </a:r>
            <a:r>
              <a:rPr lang="de-DE" altLang="de-DE" dirty="0" err="1" smtClean="0"/>
              <a:t>star</a:t>
            </a:r>
            <a:r>
              <a:rPr lang="de-DE" altLang="de-DE" dirty="0" smtClean="0"/>
              <a:t>. In: Nature.</a:t>
            </a:r>
          </a:p>
        </p:txBody>
      </p:sp>
    </p:spTree>
    <p:extLst>
      <p:ext uri="{BB962C8B-B14F-4D97-AF65-F5344CB8AC3E}">
        <p14:creationId xmlns:p14="http://schemas.microsoft.com/office/powerpoint/2010/main" val="12992314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b="1" smtClean="0"/>
              <a:t>Beispiel 1</a:t>
            </a:r>
          </a:p>
        </p:txBody>
      </p:sp>
    </p:spTree>
    <p:extLst>
      <p:ext uri="{BB962C8B-B14F-4D97-AF65-F5344CB8AC3E}">
        <p14:creationId xmlns:p14="http://schemas.microsoft.com/office/powerpoint/2010/main" val="35845373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215900" y="1439893"/>
            <a:ext cx="8207375" cy="4248473"/>
          </a:xfrm>
        </p:spPr>
        <p:txBody>
          <a:bodyPr/>
          <a:lstStyle/>
          <a:p>
            <a:r>
              <a:rPr lang="de-DE" altLang="de-DE" u="sng" dirty="0">
                <a:solidFill>
                  <a:srgbClr val="CCCCFF"/>
                </a:solidFill>
              </a:rPr>
              <a:t>http://www.ub.uni-heidelberg.de/helios/kataloge/heidi.html</a:t>
            </a:r>
          </a:p>
          <a:p>
            <a:endParaRPr lang="de-DE" dirty="0"/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38" y="1768548"/>
            <a:ext cx="7460159" cy="3810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91694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51" y="1131030"/>
            <a:ext cx="7620673" cy="4711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8CAD9E85-E206-44A1-956E-1C4886E9B30A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2415215" y="4501"/>
            <a:ext cx="6225550" cy="92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6293056" y="2772077"/>
            <a:ext cx="1020090" cy="204006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CC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340531" y="2653578"/>
            <a:ext cx="5187458" cy="1947053"/>
          </a:xfrm>
          <a:prstGeom prst="wedgeRoundRectCallout">
            <a:avLst>
              <a:gd name="adj1" fmla="val 66194"/>
              <a:gd name="adj2" fmla="val 65514"/>
              <a:gd name="adj3" fmla="val 16667"/>
            </a:avLst>
          </a:prstGeom>
          <a:solidFill>
            <a:srgbClr val="FFFFFF"/>
          </a:solidFill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1983" tIns="59491" rIns="101983" bIns="59491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b="1" dirty="0"/>
              <a:t>LN</a:t>
            </a:r>
            <a:r>
              <a:rPr lang="de-DE" altLang="de-DE" sz="1700" dirty="0"/>
              <a:t>: Lehrbuchsammlung </a:t>
            </a:r>
            <a:r>
              <a:rPr lang="de-DE" altLang="de-DE" sz="1700" dirty="0" err="1"/>
              <a:t>Neuenheim</a:t>
            </a:r>
            <a:endParaRPr lang="de-DE" altLang="de-DE" sz="1700" dirty="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/>
              <a:t>3. OG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/>
              <a:t>Grobe systematische Aufstellung: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/>
              <a:t>LN T = Physik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/>
              <a:t>LN T 1= Allgemeines, Umfassende Darstellungen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6438772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D0CB9EB4-D0B2-419A-846B-FF3FD02B8F89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85" y="1035034"/>
            <a:ext cx="7007119" cy="492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816072" y="3061590"/>
            <a:ext cx="5137954" cy="1497040"/>
          </a:xfrm>
          <a:prstGeom prst="wedgeRoundRectCallout">
            <a:avLst>
              <a:gd name="adj1" fmla="val -32083"/>
              <a:gd name="adj2" fmla="val -114597"/>
              <a:gd name="adj3" fmla="val 16667"/>
            </a:avLst>
          </a:prstGeom>
          <a:solidFill>
            <a:srgbClr val="FFFFFF"/>
          </a:solidFill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1983" tIns="59491" rIns="101983" bIns="59491" anchor="ctr"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b="1" dirty="0">
                <a:solidFill>
                  <a:srgbClr val="000000"/>
                </a:solidFill>
              </a:rPr>
              <a:t>Ausleihstatus</a:t>
            </a:r>
          </a:p>
          <a:p>
            <a:pPr marL="269833" indent="-269833">
              <a:buFont typeface="Arial" pitchFamily="34" charset="0"/>
              <a:buChar char="•"/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</a:rPr>
              <a:t>ausleihbar = am Regal abholen</a:t>
            </a:r>
          </a:p>
          <a:p>
            <a:pPr marL="269833" indent="-269833">
              <a:buFont typeface="Arial" pitchFamily="34" charset="0"/>
              <a:buChar char="•"/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</a:rPr>
              <a:t>bestellbar = wird </a:t>
            </a:r>
            <a:r>
              <a:rPr lang="de-DE" dirty="0" err="1">
                <a:solidFill>
                  <a:srgbClr val="000000"/>
                </a:solidFill>
              </a:rPr>
              <a:t>idR</a:t>
            </a:r>
            <a:r>
              <a:rPr lang="de-DE" dirty="0">
                <a:solidFill>
                  <a:srgbClr val="000000"/>
                </a:solidFill>
              </a:rPr>
              <a:t> innerhalb 1 Tages geliefert </a:t>
            </a:r>
          </a:p>
          <a:p>
            <a:pPr marL="269833" indent="-269833">
              <a:buFont typeface="Arial" pitchFamily="34" charset="0"/>
              <a:buChar char="•"/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</a:rPr>
              <a:t>ausgeliehen = kann vorgemerkt werden</a:t>
            </a:r>
          </a:p>
          <a:p>
            <a:pPr marL="269833" indent="-269833">
              <a:buFont typeface="Arial" pitchFamily="34" charset="0"/>
              <a:buChar char="•"/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</a:rPr>
              <a:t>Präsenznutzung = nur innerhalb der Bibliothek nutzbar 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527823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4D50071-D339-4722-B4C9-0C5F000BAC3D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20483" name="Text Box 2"/>
          <p:cNvSpPr txBox="1">
            <a:spLocks noChangeArrowheads="1"/>
          </p:cNvSpPr>
          <p:nvPr/>
        </p:nvSpPr>
        <p:spPr bwMode="auto">
          <a:xfrm>
            <a:off x="2415215" y="4501"/>
            <a:ext cx="6225550" cy="922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085" y="1035034"/>
            <a:ext cx="7007119" cy="492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AutoShape 4"/>
          <p:cNvSpPr>
            <a:spLocks noChangeArrowheads="1"/>
          </p:cNvSpPr>
          <p:nvPr/>
        </p:nvSpPr>
        <p:spPr bwMode="auto">
          <a:xfrm>
            <a:off x="2619232" y="3648099"/>
            <a:ext cx="4614407" cy="1497040"/>
          </a:xfrm>
          <a:prstGeom prst="wedgeRoundRectCallout">
            <a:avLst>
              <a:gd name="adj1" fmla="val -44370"/>
              <a:gd name="adj2" fmla="val -117514"/>
              <a:gd name="adj3" fmla="val 16667"/>
            </a:avLst>
          </a:prstGeom>
          <a:solidFill>
            <a:srgbClr val="FFFFFF"/>
          </a:solidFill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1983" tIns="59491" rIns="101983" bIns="59491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500"/>
              <a:t>Falls alle Exemplare ausgeliehen: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500"/>
              <a:t>Verknüpfung zu älteren Auflagen &amp; E-Book-Version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500"/>
              <a:t>(sofern vorhanden)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09542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58" y="922525"/>
            <a:ext cx="7352149" cy="5172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1CD51DB-B6E2-445D-A50D-A6873823616A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2415215" y="7"/>
            <a:ext cx="6225550" cy="92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21509" name="AutoShape 4"/>
          <p:cNvSpPr>
            <a:spLocks noChangeArrowheads="1"/>
          </p:cNvSpPr>
          <p:nvPr/>
        </p:nvSpPr>
        <p:spPr bwMode="auto">
          <a:xfrm>
            <a:off x="1960674" y="2083557"/>
            <a:ext cx="3333294" cy="835522"/>
          </a:xfrm>
          <a:prstGeom prst="wedgeRoundRectCallout">
            <a:avLst>
              <a:gd name="adj1" fmla="val -23370"/>
              <a:gd name="adj2" fmla="val -125042"/>
              <a:gd name="adj3" fmla="val 16667"/>
            </a:avLst>
          </a:prstGeom>
          <a:solidFill>
            <a:srgbClr val="FFFFFF"/>
          </a:solidFill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01983" tIns="59491" rIns="101983" bIns="59491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Datenexport: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Titel zur Merkliste hinzufügen</a:t>
            </a:r>
          </a:p>
        </p:txBody>
      </p:sp>
      <p:sp>
        <p:nvSpPr>
          <p:cNvPr id="21510" name="Rectangle 5"/>
          <p:cNvSpPr>
            <a:spLocks noChangeArrowheads="1"/>
          </p:cNvSpPr>
          <p:nvPr/>
        </p:nvSpPr>
        <p:spPr bwMode="auto">
          <a:xfrm>
            <a:off x="2415213" y="1198533"/>
            <a:ext cx="816072" cy="229506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</a:p>
        </p:txBody>
      </p:sp>
    </p:spTree>
    <p:extLst>
      <p:ext uri="{BB962C8B-B14F-4D97-AF65-F5344CB8AC3E}">
        <p14:creationId xmlns:p14="http://schemas.microsoft.com/office/powerpoint/2010/main" val="36608918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DE118CF-D8D5-412E-BADD-A17D7E483F17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609" y="922532"/>
            <a:ext cx="6261553" cy="5133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19" y="2790082"/>
            <a:ext cx="8433745" cy="3087083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5" name="Line 5"/>
          <p:cNvSpPr>
            <a:spLocks noChangeShapeType="1"/>
          </p:cNvSpPr>
          <p:nvPr/>
        </p:nvSpPr>
        <p:spPr bwMode="auto">
          <a:xfrm flipH="1">
            <a:off x="2874254" y="1267535"/>
            <a:ext cx="1054594" cy="1495540"/>
          </a:xfrm>
          <a:prstGeom prst="line">
            <a:avLst/>
          </a:prstGeom>
          <a:noFill/>
          <a:ln w="5724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22535" name="Rectangle 6"/>
          <p:cNvSpPr>
            <a:spLocks noChangeArrowheads="1"/>
          </p:cNvSpPr>
          <p:nvPr/>
        </p:nvSpPr>
        <p:spPr bwMode="auto">
          <a:xfrm>
            <a:off x="3537312" y="927025"/>
            <a:ext cx="816072" cy="366010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15587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b="1" dirty="0" smtClean="0"/>
              <a:t>Beispiel 2</a:t>
            </a:r>
          </a:p>
        </p:txBody>
      </p:sp>
    </p:spTree>
    <p:extLst>
      <p:ext uri="{BB962C8B-B14F-4D97-AF65-F5344CB8AC3E}">
        <p14:creationId xmlns:p14="http://schemas.microsoft.com/office/powerpoint/2010/main" val="407041711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 dirty="0">
                <a:solidFill>
                  <a:srgbClr val="FF0000"/>
                </a:solidFill>
              </a:rPr>
              <a:t>Der Foliensatz enthält viele Screenshots </a:t>
            </a:r>
            <a:r>
              <a:rPr lang="de-DE" altLang="de-DE" dirty="0" smtClean="0">
                <a:solidFill>
                  <a:srgbClr val="FF0000"/>
                </a:solidFill>
              </a:rPr>
              <a:t>(gedacht u.a. </a:t>
            </a:r>
            <a:r>
              <a:rPr lang="de-DE" altLang="de-DE" dirty="0">
                <a:solidFill>
                  <a:srgbClr val="FF0000"/>
                </a:solidFill>
              </a:rPr>
              <a:t>für den Fall, dass Sie </a:t>
            </a:r>
            <a:r>
              <a:rPr lang="de-DE" altLang="de-DE" dirty="0" smtClean="0">
                <a:solidFill>
                  <a:srgbClr val="FF0000"/>
                </a:solidFill>
              </a:rPr>
              <a:t>ihr Tutorium ohne </a:t>
            </a:r>
            <a:r>
              <a:rPr lang="de-DE" altLang="de-DE" dirty="0">
                <a:solidFill>
                  <a:srgbClr val="FF0000"/>
                </a:solidFill>
              </a:rPr>
              <a:t>Netzzugang </a:t>
            </a:r>
            <a:r>
              <a:rPr lang="de-DE" altLang="de-DE" dirty="0" smtClean="0">
                <a:solidFill>
                  <a:srgbClr val="FF0000"/>
                </a:solidFill>
              </a:rPr>
              <a:t>halten müssen). </a:t>
            </a:r>
            <a:r>
              <a:rPr lang="de-DE" altLang="de-DE" dirty="0">
                <a:solidFill>
                  <a:srgbClr val="FF0000"/>
                </a:solidFill>
              </a:rPr>
              <a:t>Sofern möglich, ist es aber vermutlich sinnvoller, wenn Sie direkt in Heidi recherchieren statt mit den Screenshots zu arbeiten.</a:t>
            </a:r>
          </a:p>
          <a:p>
            <a:pPr eaLnBrk="1" hangingPunct="1">
              <a:buFont typeface="Arial" charset="0"/>
              <a:buChar char="•"/>
            </a:pP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Dieser Foliensatz ist nur für den internen Gebrauch innerhalb des „Basiskurs für ein nachhaltiges Studium“ vorgesehen</a:t>
            </a:r>
            <a:r>
              <a:rPr lang="de-DE" altLang="de-DE" dirty="0" smtClean="0"/>
              <a:t>. </a:t>
            </a:r>
            <a:r>
              <a:rPr lang="de-DE" altLang="de-DE" dirty="0"/>
              <a:t>Weitergabe an Dritte bitte nur nach vorheriger Rücksprache.</a:t>
            </a:r>
          </a:p>
          <a:p>
            <a:pPr eaLnBrk="1" hangingPunct="1">
              <a:buClrTx/>
              <a:buFontTx/>
              <a:buNone/>
            </a:pP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Ansprechpartner bei Rückfragen zu Inhalten, Konzept und Materialien: </a:t>
            </a:r>
            <a:r>
              <a:rPr lang="de-DE" altLang="de-DE" dirty="0" smtClean="0"/>
              <a:t>Jochen </a:t>
            </a:r>
            <a:r>
              <a:rPr lang="de-DE" altLang="de-DE" dirty="0"/>
              <a:t>Apel (apel@ub.uni-heidelberg.de)</a:t>
            </a:r>
          </a:p>
          <a:p>
            <a:pPr eaLnBrk="1" hangingPunct="1">
              <a:buClrTx/>
              <a:buFontTx/>
              <a:buNone/>
            </a:pPr>
            <a:r>
              <a:rPr lang="de-DE" altLang="de-DE" dirty="0"/>
              <a:t>	</a:t>
            </a:r>
          </a:p>
          <a:p>
            <a:pPr>
              <a:buClrTx/>
              <a:buFontTx/>
              <a:buNone/>
            </a:pPr>
            <a:r>
              <a:rPr lang="de-DE" altLang="de-DE" dirty="0"/>
              <a:t>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Nutzungshinweis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3424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533" y="1063536"/>
            <a:ext cx="7649175" cy="4699626"/>
          </a:xfrm>
        </p:spPr>
      </p:pic>
      <p:sp>
        <p:nvSpPr>
          <p:cNvPr id="24579" name="Rechteck 1"/>
          <p:cNvSpPr>
            <a:spLocks noChangeArrowheads="1"/>
          </p:cNvSpPr>
          <p:nvPr/>
        </p:nvSpPr>
        <p:spPr bwMode="auto">
          <a:xfrm>
            <a:off x="6293057" y="2355064"/>
            <a:ext cx="1429626" cy="3402092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4580" name="Rechteck 4"/>
          <p:cNvSpPr>
            <a:spLocks noChangeArrowheads="1"/>
          </p:cNvSpPr>
          <p:nvPr/>
        </p:nvSpPr>
        <p:spPr bwMode="auto">
          <a:xfrm>
            <a:off x="1122105" y="2083563"/>
            <a:ext cx="952585" cy="271507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4581" name="Abgerundete rechteckige Legende 2"/>
          <p:cNvSpPr>
            <a:spLocks noChangeArrowheads="1"/>
          </p:cNvSpPr>
          <p:nvPr/>
        </p:nvSpPr>
        <p:spPr bwMode="auto">
          <a:xfrm>
            <a:off x="2278702" y="3172586"/>
            <a:ext cx="2545735" cy="748520"/>
          </a:xfrm>
          <a:prstGeom prst="wedgeRoundRectCallout">
            <a:avLst>
              <a:gd name="adj1" fmla="val -58139"/>
              <a:gd name="adj2" fmla="val -142079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lIns="86348" tIns="43172" rIns="86348" bIns="43172"/>
          <a:lstStyle/>
          <a:p>
            <a:r>
              <a:rPr lang="de-DE" altLang="de-DE" dirty="0">
                <a:solidFill>
                  <a:schemeClr val="tx1"/>
                </a:solidFill>
              </a:rPr>
              <a:t>Relevanzsortierung rankt E-Books höher als </a:t>
            </a:r>
            <a:r>
              <a:rPr lang="de-DE" altLang="de-DE" dirty="0" err="1" smtClean="0"/>
              <a:t>print</a:t>
            </a:r>
            <a:r>
              <a:rPr lang="de-DE" altLang="de-DE" dirty="0" smtClean="0">
                <a:solidFill>
                  <a:schemeClr val="tx1"/>
                </a:solidFill>
              </a:rPr>
              <a:t>.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24582" name="Text Box 3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Literaturrecherche Basics</a:t>
            </a:r>
          </a:p>
        </p:txBody>
      </p:sp>
    </p:spTree>
    <p:extLst>
      <p:ext uri="{BB962C8B-B14F-4D97-AF65-F5344CB8AC3E}">
        <p14:creationId xmlns:p14="http://schemas.microsoft.com/office/powerpoint/2010/main" val="266625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nimBg="1"/>
      <p:bldP spid="24580" grpId="0" animBg="1"/>
      <p:bldP spid="2458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7558" y="942026"/>
            <a:ext cx="7281643" cy="5154139"/>
          </a:xfrm>
        </p:spPr>
      </p:pic>
      <p:sp>
        <p:nvSpPr>
          <p:cNvPr id="25603" name="Rechteck 4"/>
          <p:cNvSpPr>
            <a:spLocks noChangeArrowheads="1"/>
          </p:cNvSpPr>
          <p:nvPr/>
        </p:nvSpPr>
        <p:spPr bwMode="auto">
          <a:xfrm>
            <a:off x="1122105" y="2220060"/>
            <a:ext cx="952585" cy="271508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5604" name="Abgerundete rechteckige Legende 2"/>
          <p:cNvSpPr>
            <a:spLocks noChangeArrowheads="1"/>
          </p:cNvSpPr>
          <p:nvPr/>
        </p:nvSpPr>
        <p:spPr bwMode="auto">
          <a:xfrm>
            <a:off x="2278704" y="3172586"/>
            <a:ext cx="2041679" cy="748520"/>
          </a:xfrm>
          <a:prstGeom prst="wedgeRoundRectCallout">
            <a:avLst>
              <a:gd name="adj1" fmla="val -58778"/>
              <a:gd name="adj2" fmla="val -132755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lIns="86348" tIns="43172" rIns="86348" bIns="43172"/>
          <a:lstStyle/>
          <a:p>
            <a:r>
              <a:rPr lang="de-DE" altLang="de-DE">
                <a:solidFill>
                  <a:schemeClr val="tx1"/>
                </a:solidFill>
              </a:rPr>
              <a:t>Chronologische Sortierreihenfolge </a:t>
            </a:r>
          </a:p>
        </p:txBody>
      </p:sp>
      <p:sp>
        <p:nvSpPr>
          <p:cNvPr id="25605" name="Text Box 3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Literaturrecherche Basics</a:t>
            </a:r>
          </a:p>
        </p:txBody>
      </p:sp>
    </p:spTree>
    <p:extLst>
      <p:ext uri="{BB962C8B-B14F-4D97-AF65-F5344CB8AC3E}">
        <p14:creationId xmlns:p14="http://schemas.microsoft.com/office/powerpoint/2010/main" val="13776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057" y="1471546"/>
            <a:ext cx="6870607" cy="4314117"/>
          </a:xfrm>
        </p:spPr>
      </p:pic>
      <p:sp>
        <p:nvSpPr>
          <p:cNvPr id="26627" name="Abgerundete rechteckige Legende 2"/>
          <p:cNvSpPr>
            <a:spLocks noChangeArrowheads="1"/>
          </p:cNvSpPr>
          <p:nvPr/>
        </p:nvSpPr>
        <p:spPr bwMode="auto">
          <a:xfrm>
            <a:off x="5613497" y="3511602"/>
            <a:ext cx="2653735" cy="1269034"/>
          </a:xfrm>
          <a:prstGeom prst="wedgeRoundRectCallout">
            <a:avLst>
              <a:gd name="adj1" fmla="val -49569"/>
              <a:gd name="adj2" fmla="val 96269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lIns="86348" tIns="43172" rIns="86348" bIns="43172"/>
          <a:lstStyle/>
          <a:p>
            <a:r>
              <a:rPr lang="de-DE" altLang="de-DE">
                <a:solidFill>
                  <a:schemeClr val="tx1"/>
                </a:solidFill>
              </a:rPr>
              <a:t>LSN: Lesesaalexemplar</a:t>
            </a:r>
          </a:p>
          <a:p>
            <a:r>
              <a:rPr lang="de-DE" altLang="de-DE">
                <a:solidFill>
                  <a:schemeClr val="tx1"/>
                </a:solidFill>
              </a:rPr>
              <a:t>-</a:t>
            </a:r>
          </a:p>
          <a:p>
            <a:r>
              <a:rPr lang="de-DE" altLang="de-DE">
                <a:solidFill>
                  <a:schemeClr val="tx1"/>
                </a:solidFill>
              </a:rPr>
              <a:t>Präsenzbestand (falls alles ausgeliehen)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2464" y="1151856"/>
            <a:ext cx="7892197" cy="360040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1983" tIns="59491" rIns="101983" bIns="59491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Übersicht über Ausleihstatus aller Exemplare</a:t>
            </a:r>
          </a:p>
        </p:txBody>
      </p:sp>
      <p:sp>
        <p:nvSpPr>
          <p:cNvPr id="26629" name="Text Box 3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Literaturrecherche Basics</a:t>
            </a:r>
          </a:p>
        </p:txBody>
      </p:sp>
    </p:spTree>
    <p:extLst>
      <p:ext uri="{BB962C8B-B14F-4D97-AF65-F5344CB8AC3E}">
        <p14:creationId xmlns:p14="http://schemas.microsoft.com/office/powerpoint/2010/main" val="65839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b="1" smtClean="0"/>
              <a:t>Beispiel 3</a:t>
            </a:r>
          </a:p>
        </p:txBody>
      </p:sp>
    </p:spTree>
    <p:extLst>
      <p:ext uri="{BB962C8B-B14F-4D97-AF65-F5344CB8AC3E}">
        <p14:creationId xmlns:p14="http://schemas.microsoft.com/office/powerpoint/2010/main" val="30321554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533" y="1471540"/>
            <a:ext cx="7649175" cy="3882105"/>
          </a:xfrm>
        </p:spPr>
      </p:pic>
      <p:sp>
        <p:nvSpPr>
          <p:cNvPr id="2" name="Rechteck 1"/>
          <p:cNvSpPr>
            <a:spLocks noChangeArrowheads="1"/>
          </p:cNvSpPr>
          <p:nvPr/>
        </p:nvSpPr>
        <p:spPr bwMode="auto">
          <a:xfrm>
            <a:off x="373533" y="2832083"/>
            <a:ext cx="816072" cy="748521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8676" name="Rechteck 4"/>
          <p:cNvSpPr>
            <a:spLocks noChangeArrowheads="1"/>
          </p:cNvSpPr>
          <p:nvPr/>
        </p:nvSpPr>
        <p:spPr bwMode="auto">
          <a:xfrm>
            <a:off x="1734157" y="2083558"/>
            <a:ext cx="1701150" cy="340509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8677" name="Abgerundete rechteckige Legende 2"/>
          <p:cNvSpPr>
            <a:spLocks noChangeArrowheads="1"/>
          </p:cNvSpPr>
          <p:nvPr/>
        </p:nvSpPr>
        <p:spPr bwMode="auto">
          <a:xfrm>
            <a:off x="4320381" y="1198533"/>
            <a:ext cx="3061771" cy="748520"/>
          </a:xfrm>
          <a:prstGeom prst="wedgeRoundRectCallout">
            <a:avLst>
              <a:gd name="adj1" fmla="val -76079"/>
              <a:gd name="adj2" fmla="val 89981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lIns="86348" tIns="43172" rIns="86348" bIns="43172"/>
          <a:lstStyle/>
          <a:p>
            <a:r>
              <a:rPr lang="de-DE" altLang="de-DE">
                <a:solidFill>
                  <a:schemeClr val="tx1"/>
                </a:solidFill>
              </a:rPr>
              <a:t>Gezieltere Recherchen über erweiterte Suche.</a:t>
            </a:r>
          </a:p>
        </p:txBody>
      </p:sp>
      <p:sp>
        <p:nvSpPr>
          <p:cNvPr id="28678" name="Text Box 3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Literaturrecherche Basics</a:t>
            </a:r>
          </a:p>
        </p:txBody>
      </p:sp>
      <p:sp>
        <p:nvSpPr>
          <p:cNvPr id="8" name="Abgerundete rechteckige Legende 7"/>
          <p:cNvSpPr>
            <a:spLocks noChangeArrowheads="1"/>
          </p:cNvSpPr>
          <p:nvPr/>
        </p:nvSpPr>
        <p:spPr bwMode="auto">
          <a:xfrm>
            <a:off x="2686744" y="4600625"/>
            <a:ext cx="3585317" cy="885024"/>
          </a:xfrm>
          <a:prstGeom prst="wedgeRoundRectCallout">
            <a:avLst>
              <a:gd name="adj1" fmla="val -87912"/>
              <a:gd name="adj2" fmla="val -158407"/>
              <a:gd name="adj3" fmla="val 16667"/>
            </a:avLst>
          </a:prstGeom>
          <a:solidFill>
            <a:schemeClr val="bg1"/>
          </a:solidFill>
          <a:ln w="38100" algn="ctr">
            <a:solidFill>
              <a:srgbClr val="C00000"/>
            </a:solidFill>
            <a:round/>
            <a:headEnd/>
            <a:tailEnd/>
          </a:ln>
        </p:spPr>
        <p:txBody>
          <a:bodyPr lIns="86348" tIns="43172" rIns="86348" bIns="43172"/>
          <a:lstStyle/>
          <a:p>
            <a:r>
              <a:rPr lang="de-DE" altLang="de-DE">
                <a:solidFill>
                  <a:schemeClr val="tx1"/>
                </a:solidFill>
              </a:rPr>
              <a:t>Verknüpfung verschiedener Suchfelder über Boole‘sche Operatoren</a:t>
            </a:r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147" y="3852107"/>
            <a:ext cx="5442481" cy="1768548"/>
          </a:xfrm>
          <a:prstGeom prst="rect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8095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308" y="1335042"/>
            <a:ext cx="1225609" cy="1428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5136453" y="3988608"/>
            <a:ext cx="1429627" cy="34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026" y="1402538"/>
            <a:ext cx="918081" cy="1440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9701" name="Text Box 6"/>
          <p:cNvSpPr txBox="1">
            <a:spLocks noChangeArrowheads="1"/>
          </p:cNvSpPr>
          <p:nvPr/>
        </p:nvSpPr>
        <p:spPr bwMode="auto">
          <a:xfrm>
            <a:off x="4660912" y="4669627"/>
            <a:ext cx="2041680" cy="346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9702" name="Text Box 7"/>
          <p:cNvSpPr txBox="1">
            <a:spLocks noChangeArrowheads="1"/>
          </p:cNvSpPr>
          <p:nvPr/>
        </p:nvSpPr>
        <p:spPr bwMode="auto">
          <a:xfrm>
            <a:off x="6" y="5430148"/>
            <a:ext cx="8640763" cy="397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415"/>
              </a:spcBef>
            </a:pPr>
            <a:r>
              <a:rPr lang="de-DE" altLang="de-DE" dirty="0">
                <a:latin typeface="Arial" panose="020B0604020202020204" pitchFamily="34" charset="0"/>
                <a:cs typeface="Arial" panose="020B0604020202020204" pitchFamily="34" charset="0"/>
              </a:rPr>
              <a:t>Aktuelle Zeitschriftenhefte: Auslagefächer in den Lesesälen</a:t>
            </a:r>
          </a:p>
        </p:txBody>
      </p:sp>
      <p:sp>
        <p:nvSpPr>
          <p:cNvPr id="29703" name="Textfeld 1"/>
          <p:cNvSpPr txBox="1">
            <a:spLocks noChangeArrowheads="1"/>
          </p:cNvSpPr>
          <p:nvPr/>
        </p:nvSpPr>
        <p:spPr bwMode="auto">
          <a:xfrm>
            <a:off x="3027267" y="4669633"/>
            <a:ext cx="174556" cy="31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348" tIns="43172" rIns="86348" bIns="43172">
            <a:spAutoFit/>
          </a:bodyPr>
          <a:lstStyle/>
          <a:p>
            <a:endParaRPr lang="de-DE" altLang="de-DE"/>
          </a:p>
        </p:txBody>
      </p:sp>
      <p:sp>
        <p:nvSpPr>
          <p:cNvPr id="29704" name="Titel 2"/>
          <p:cNvSpPr txBox="1">
            <a:spLocks/>
          </p:cNvSpPr>
          <p:nvPr/>
        </p:nvSpPr>
        <p:spPr bwMode="auto">
          <a:xfrm>
            <a:off x="2211197" y="0"/>
            <a:ext cx="6429568" cy="85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48" tIns="43172" rIns="86348" bIns="43172" anchor="ctr"/>
          <a:lstStyle/>
          <a:p>
            <a:endParaRPr lang="de-DE" altLang="de-DE" sz="2600" dirty="0">
              <a:latin typeface="Calibri" pitchFamily="34" charset="0"/>
            </a:endParaRPr>
          </a:p>
        </p:txBody>
      </p:sp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819874"/>
              </p:ext>
            </p:extLst>
          </p:nvPr>
        </p:nvGraphicFramePr>
        <p:xfrm>
          <a:off x="373539" y="3160592"/>
          <a:ext cx="7824690" cy="2007053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608230"/>
                <a:gridCol w="2608230"/>
                <a:gridCol w="2608230"/>
              </a:tblGrid>
              <a:tr h="350514">
                <a:tc>
                  <a:txBody>
                    <a:bodyPr/>
                    <a:lstStyle/>
                    <a:p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Neuenheim</a:t>
                      </a:r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Altstadt</a:t>
                      </a:r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4997"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Freihandmagazin</a:t>
                      </a:r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 H ... bzw. 96 K ...</a:t>
                      </a:r>
                    </a:p>
                    <a:p>
                      <a:r>
                        <a:rPr lang="de-DE" sz="17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(davor Tiefmagazin)</a:t>
                      </a:r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 A ... bzw. 2000 B ... </a:t>
                      </a:r>
                      <a:endParaRPr lang="de-DE" sz="17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350514"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Lehrbuchsammlung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LN-T 11- ...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LA-D 33  ...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0514"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Lesesaal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LSN</a:t>
                      </a:r>
                      <a:r>
                        <a:rPr lang="de-DE" sz="17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</a:t>
                      </a:r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 ...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LSA </a:t>
                      </a:r>
                      <a:r>
                        <a:rPr lang="de-DE" sz="17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Psy</a:t>
                      </a:r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...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>
                        <a:alpha val="20000"/>
                      </a:srgbClr>
                    </a:solidFill>
                  </a:tcPr>
                </a:tc>
              </a:tr>
              <a:tr h="350514">
                <a:tc>
                  <a:txBody>
                    <a:bodyPr/>
                    <a:lstStyle/>
                    <a:p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Zeitschriften</a:t>
                      </a:r>
                      <a:endParaRPr lang="de-DE" sz="17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ZSN 1884 B </a:t>
                      </a:r>
                      <a:endParaRPr lang="de-DE" sz="170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7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ZSA 723 B </a:t>
                      </a:r>
                      <a:endParaRPr lang="de-DE" sz="1700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6407" marR="86407" marT="43214" marB="43214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Standorte und Signaturen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09441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30723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b="1" smtClean="0"/>
              <a:t>Beispiel 4</a:t>
            </a:r>
          </a:p>
        </p:txBody>
      </p:sp>
    </p:spTree>
    <p:extLst>
      <p:ext uri="{BB962C8B-B14F-4D97-AF65-F5344CB8AC3E}">
        <p14:creationId xmlns:p14="http://schemas.microsoft.com/office/powerpoint/2010/main" val="15583832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2AC7FEE-296B-427F-8CB2-E5BB256F4AC1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pic>
        <p:nvPicPr>
          <p:cNvPr id="3174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647" y="1295871"/>
            <a:ext cx="5040445" cy="2826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9" name="Text Box 4"/>
          <p:cNvSpPr txBox="1">
            <a:spLocks noChangeArrowheads="1"/>
          </p:cNvSpPr>
          <p:nvPr/>
        </p:nvSpPr>
        <p:spPr bwMode="auto">
          <a:xfrm>
            <a:off x="198021" y="4176197"/>
            <a:ext cx="7892197" cy="1633545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1983" tIns="59491" rIns="101983" bIns="59491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Kein Kein Treffer im Reiter „Heidi“ – Warum?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In diesem Reiter wird nur sog. selbständige Literatur nachgewiesen, also Monographien, Sammelbände oder ganze Zeitschriften.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Der gesuchte Titel ist aber ein Aufsatz.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1577" y="3035338"/>
            <a:ext cx="3181781" cy="406511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1591963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B5E2AB87-F393-456C-9CC2-811ECD8E870F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32771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11" y="1633551"/>
            <a:ext cx="7242640" cy="235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04018" y="4032175"/>
            <a:ext cx="8096215" cy="1674045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1983" tIns="59491" rIns="101983" bIns="59491"/>
          <a:lstStyle>
            <a:lvl1pPr marL="342900" indent="-342900"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8663" indent="-271463"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 dirty="0"/>
              <a:t>Einzelne Zeitschriftenaufsätze findet man im Reiter „Artikel &amp; mehr“.</a:t>
            </a:r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 dirty="0"/>
              <a:t>Dort werden Aufsatzdaten aus wissenschaftlichen Zeitschriften und Fachdatenbanken indexiert.</a:t>
            </a:r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 dirty="0"/>
              <a:t>Standardmäßig erhält man nur Treffer aus Zeitschriften, die in Heidelberg verfügbar sind. Man kann aber auch über den Heidelberger Bestand hinaus suchen (und die gefundenen Titel z.B. per Fernleihe bestellen). </a:t>
            </a: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31649" y="2335565"/>
            <a:ext cx="1323117" cy="475512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067211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62AEDED-170C-4591-8F27-B0B5609C3375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pic>
        <p:nvPicPr>
          <p:cNvPr id="3379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42" y="2303983"/>
            <a:ext cx="7242640" cy="235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7" name="Rectangle 4"/>
          <p:cNvSpPr>
            <a:spLocks noChangeArrowheads="1"/>
          </p:cNvSpPr>
          <p:nvPr/>
        </p:nvSpPr>
        <p:spPr bwMode="auto">
          <a:xfrm>
            <a:off x="5976571" y="3006003"/>
            <a:ext cx="1360621" cy="475512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33798" name="Text Box 5"/>
          <p:cNvSpPr txBox="1">
            <a:spLocks noChangeArrowheads="1"/>
          </p:cNvSpPr>
          <p:nvPr/>
        </p:nvSpPr>
        <p:spPr bwMode="auto">
          <a:xfrm>
            <a:off x="222248" y="5040287"/>
            <a:ext cx="8096215" cy="679519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01983" tIns="59491" rIns="101983" bIns="59491"/>
          <a:lstStyle>
            <a:lvl1pPr marL="342900" indent="-342900"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8663" indent="-271463"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728663" algn="l"/>
                <a:tab pos="1176338" algn="l"/>
                <a:tab pos="1625600" algn="l"/>
                <a:tab pos="2074863" algn="l"/>
                <a:tab pos="2524125" algn="l"/>
                <a:tab pos="2973388" algn="l"/>
                <a:tab pos="3422650" algn="l"/>
                <a:tab pos="3871913" algn="l"/>
                <a:tab pos="4321175" algn="l"/>
                <a:tab pos="4770438" algn="l"/>
                <a:tab pos="5219700" algn="l"/>
                <a:tab pos="5668963" algn="l"/>
                <a:tab pos="6118225" algn="l"/>
                <a:tab pos="6567488" algn="l"/>
                <a:tab pos="7016750" algn="l"/>
                <a:tab pos="7466013" algn="l"/>
                <a:tab pos="7915275" algn="l"/>
                <a:tab pos="8364538" algn="l"/>
                <a:tab pos="8813800" algn="l"/>
                <a:tab pos="9263063" algn="l"/>
                <a:tab pos="9712325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Prüfung der Zugriffsmöglichkeit über „UB Heidelberg verfügbar?“</a:t>
            </a:r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Falls möglich Zugriff auf Volltext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07752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0ED02C6-2CF2-486C-BB71-0DD7075B9435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8663" indent="-271463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de-DE" altLang="de-DE" b="1"/>
              <a:t>Ablauf</a:t>
            </a:r>
          </a:p>
          <a:p>
            <a:pPr eaLnBrk="1" hangingPunct="1">
              <a:buClrTx/>
              <a:buFontTx/>
              <a:buNone/>
            </a:pPr>
            <a:endParaRPr lang="de-DE" altLang="de-DE"/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UB Basics	</a:t>
            </a:r>
          </a:p>
          <a:p>
            <a:pPr lvl="1" eaLnBrk="1" hangingPunct="1">
              <a:buFont typeface="Times New Roman" pitchFamily="16" charset="0"/>
              <a:buChar char="–"/>
            </a:pPr>
            <a:r>
              <a:rPr lang="de-DE" altLang="de-DE"/>
              <a:t>Überblick über das Angebot der Heidelberger 				Universitätsbibliotheken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Literaturrecherche Basics</a:t>
            </a:r>
          </a:p>
          <a:p>
            <a:pPr lvl="1" eaLnBrk="1" hangingPunct="1">
              <a:buFont typeface="Times New Roman" pitchFamily="16" charset="0"/>
              <a:buChar char="–"/>
            </a:pPr>
            <a:r>
              <a:rPr lang="de-DE" altLang="de-DE"/>
              <a:t>Heidi – der Heidelberger Bibliothekskatalog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Thematisch suchen</a:t>
            </a:r>
          </a:p>
          <a:p>
            <a:pPr lvl="1" eaLnBrk="1" hangingPunct="1">
              <a:buFont typeface="Times New Roman" pitchFamily="16" charset="0"/>
              <a:buChar char="–"/>
            </a:pPr>
            <a:r>
              <a:rPr lang="de-DE" altLang="de-DE"/>
              <a:t>Recherchestrategien</a:t>
            </a:r>
          </a:p>
          <a:p>
            <a:pPr lvl="1" eaLnBrk="1" hangingPunct="1">
              <a:buClrTx/>
              <a:buFontTx/>
              <a:buNone/>
            </a:pPr>
            <a:endParaRPr lang="de-DE" altLang="de-DE"/>
          </a:p>
          <a:p>
            <a:pPr lvl="1" eaLnBrk="1" hangingPunct="1">
              <a:buClrTx/>
              <a:buFontTx/>
              <a:buNone/>
            </a:pPr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Programm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58504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BBAD3B5-317D-4CA6-B1F9-979A9658E820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8" y="1497044"/>
            <a:ext cx="8280731" cy="4131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2313211" y="4762629"/>
            <a:ext cx="340531" cy="408011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pic>
        <p:nvPicPr>
          <p:cNvPr id="307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1858" y="952531"/>
            <a:ext cx="4180869" cy="2673072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879" y="3946607"/>
            <a:ext cx="4150866" cy="2449566"/>
          </a:xfrm>
          <a:prstGeom prst="rect">
            <a:avLst/>
          </a:prstGeom>
          <a:noFill/>
          <a:ln w="36000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0727" name="Line 7"/>
          <p:cNvSpPr>
            <a:spLocks noChangeShapeType="1"/>
          </p:cNvSpPr>
          <p:nvPr/>
        </p:nvSpPr>
        <p:spPr bwMode="auto">
          <a:xfrm flipV="1">
            <a:off x="2790253" y="3660099"/>
            <a:ext cx="1156603" cy="1047028"/>
          </a:xfrm>
          <a:prstGeom prst="line">
            <a:avLst/>
          </a:prstGeom>
          <a:noFill/>
          <a:ln w="36000">
            <a:solidFill>
              <a:srgbClr val="DC2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30728" name="Line 8"/>
          <p:cNvSpPr>
            <a:spLocks noChangeShapeType="1"/>
          </p:cNvSpPr>
          <p:nvPr/>
        </p:nvSpPr>
        <p:spPr bwMode="auto">
          <a:xfrm>
            <a:off x="4693915" y="2584570"/>
            <a:ext cx="748566" cy="1564542"/>
          </a:xfrm>
          <a:prstGeom prst="line">
            <a:avLst/>
          </a:prstGeom>
          <a:noFill/>
          <a:ln w="36000">
            <a:solidFill>
              <a:srgbClr val="DC2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Literaturrecherche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94110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7" grpId="0" animBg="1"/>
      <p:bldP spid="307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mtClean="0"/>
              <a:t>Literaturrecherche Basics</a:t>
            </a:r>
          </a:p>
        </p:txBody>
      </p:sp>
      <p:sp>
        <p:nvSpPr>
          <p:cNvPr id="31745" name="Rectangle 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10305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b="1" dirty="0"/>
              <a:t>Was ist bei der Suche im Reiter „Artikel &amp; mehr“ zu beachten?</a:t>
            </a:r>
          </a:p>
          <a:p>
            <a:pPr indent="-310305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endParaRPr lang="de-DE" sz="2000" b="1" dirty="0"/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Die Metadaten kommen aus unterschiedlichen Quellen und sind daher heterogen.</a:t>
            </a:r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Bei manchen Datensätzen gibt es inhaltliche Beschreibungen und Schlagworte, bei anderen nicht.</a:t>
            </a:r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Manchmal werden alle Autoren aufgeführt, manchmal nicht.</a:t>
            </a:r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Manchmal gibt es Vornamen, manchmal nicht.</a:t>
            </a:r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Es werden viele, aber nicht alle relevanten Zeitschriften indiziert.</a:t>
            </a:r>
          </a:p>
          <a:p>
            <a:pPr marL="342681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Viele der Datenquellen müssen kostenpflichtig lizenziert werden und sind deshalb nur für universitäre Nutzer verfügbar. </a:t>
            </a:r>
          </a:p>
          <a:p>
            <a:pPr marL="771031" lvl="2" indent="-342681"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sz="2000" dirty="0"/>
              <a:t>Wenn Sie von zu Hause recherchieren, loggen Sie sich ein. Ansonsten erhalten Sie unvollständige Treffermengen.</a:t>
            </a:r>
          </a:p>
        </p:txBody>
      </p:sp>
    </p:spTree>
    <p:extLst>
      <p:ext uri="{BB962C8B-B14F-4D97-AF65-F5344CB8AC3E}">
        <p14:creationId xmlns:p14="http://schemas.microsoft.com/office/powerpoint/2010/main" val="12685330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0966E2C-E92D-4D7B-AAFF-3116F6927D73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32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36867" name="Text Box 2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34530" y="1198539"/>
            <a:ext cx="7971704" cy="4491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42900" indent="-32543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1pPr>
            <a:lvl2pPr marL="741363" indent="-280988"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2pPr>
            <a:lvl3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3pPr>
            <a:lvl4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4pPr>
            <a:lvl5pPr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5pPr>
            <a:lvl6pPr marL="2514600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6pPr>
            <a:lvl7pPr marL="2971800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7pPr>
            <a:lvl8pPr marL="3429000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8pPr>
            <a:lvl9pPr marL="3886200" indent="-228600" algn="ctr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>
                <a:solidFill>
                  <a:srgbClr val="000000"/>
                </a:solidFill>
                <a:latin typeface="Arial" charset="0"/>
              </a:defRPr>
            </a:lvl9pPr>
          </a:lstStyle>
          <a:p>
            <a:pPr>
              <a:spcBef>
                <a:spcPts val="472"/>
              </a:spcBef>
              <a:defRPr/>
            </a:pPr>
            <a:r>
              <a:rPr lang="de-DE" sz="2000" b="1" dirty="0"/>
              <a:t>Und wenn ein gesuchter Titel nicht in Heidelberg verfügbar ist?</a:t>
            </a:r>
          </a:p>
          <a:p>
            <a:pPr>
              <a:spcBef>
                <a:spcPts val="472"/>
              </a:spcBef>
              <a:defRPr/>
            </a:pPr>
            <a:endParaRPr lang="de-DE" sz="2000" b="1" dirty="0"/>
          </a:p>
          <a:p>
            <a:pPr>
              <a:spcBef>
                <a:spcPts val="472"/>
              </a:spcBef>
              <a:buFont typeface="Arial" charset="0"/>
              <a:buChar char="•"/>
              <a:defRPr/>
            </a:pPr>
            <a:r>
              <a:rPr lang="de-DE" sz="2000" dirty="0"/>
              <a:t>Anschaffungsvorschlag: </a:t>
            </a:r>
            <a:r>
              <a:rPr lang="de-DE" sz="2000" u="sng" dirty="0">
                <a:solidFill>
                  <a:schemeClr val="accent6"/>
                </a:solidFill>
                <a:hlinkClick r:id="rId3"/>
              </a:rPr>
              <a:t>http://www.ub.uni-heidelberg.de/cgi-bin/ansch-vorsch</a:t>
            </a:r>
          </a:p>
          <a:p>
            <a:pPr>
              <a:spcBef>
                <a:spcPts val="472"/>
              </a:spcBef>
              <a:buFont typeface="Arial" charset="0"/>
              <a:buChar char="•"/>
              <a:defRPr/>
            </a:pPr>
            <a:r>
              <a:rPr lang="de-DE" sz="2000" dirty="0"/>
              <a:t>Fernleihe (Bearbeitungsgebühr von 1,50€) </a:t>
            </a:r>
            <a:r>
              <a:rPr lang="de-DE" sz="2000" u="sng" dirty="0">
                <a:solidFill>
                  <a:srgbClr val="CCCCFF"/>
                </a:solidFill>
                <a:hlinkClick r:id="rId4"/>
              </a:rPr>
              <a:t>http://www.ub.uni-heidelberg.de/allg/benutzung/bereiche/fernl.html</a:t>
            </a:r>
            <a:r>
              <a:rPr lang="de-DE" sz="2000" u="sng" dirty="0">
                <a:solidFill>
                  <a:srgbClr val="000080"/>
                </a:solidFill>
              </a:rPr>
              <a:t> </a:t>
            </a:r>
          </a:p>
          <a:p>
            <a:pPr>
              <a:spcBef>
                <a:spcPts val="472"/>
              </a:spcBef>
              <a:defRPr/>
            </a:pPr>
            <a:endParaRPr lang="de-DE" sz="2000" dirty="0">
              <a:solidFill>
                <a:schemeClr val="tx2"/>
              </a:solidFill>
            </a:endParaRPr>
          </a:p>
          <a:p>
            <a:pPr lvl="1">
              <a:spcBef>
                <a:spcPts val="472"/>
              </a:spcBef>
              <a:defRPr/>
            </a:pPr>
            <a:endParaRPr lang="de-DE" sz="2000" dirty="0">
              <a:solidFill>
                <a:schemeClr val="tx2"/>
              </a:solidFill>
            </a:endParaRPr>
          </a:p>
          <a:p>
            <a:pPr>
              <a:spcBef>
                <a:spcPts val="472"/>
              </a:spcBef>
              <a:defRPr/>
            </a:pPr>
            <a:endParaRPr lang="de-DE" sz="2000" dirty="0">
              <a:solidFill>
                <a:schemeClr val="tx2"/>
              </a:solidFill>
            </a:endParaRPr>
          </a:p>
          <a:p>
            <a:pPr>
              <a:spcBef>
                <a:spcPts val="472"/>
              </a:spcBef>
              <a:defRPr/>
            </a:pPr>
            <a:endParaRPr lang="de-DE" sz="2000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865952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Thematisch Suchen</a:t>
            </a:r>
            <a:br>
              <a:rPr lang="de-DE" altLang="de-DE" dirty="0"/>
            </a:br>
            <a:endParaRPr lang="de-DE" dirty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endParaRPr lang="de-DE" altLang="de-DE" sz="3000" b="1" dirty="0"/>
          </a:p>
        </p:txBody>
      </p:sp>
    </p:spTree>
    <p:extLst>
      <p:ext uri="{BB962C8B-B14F-4D97-AF65-F5344CB8AC3E}">
        <p14:creationId xmlns:p14="http://schemas.microsoft.com/office/powerpoint/2010/main" val="21151373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 defTabSz="861872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488" indent="-269804" algn="ctr" defTabSz="861872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213" indent="-215843" algn="ctr" defTabSz="861872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0899" indent="-215843" algn="ctr" defTabSz="861872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2587" indent="-215843" algn="ctr" defTabSz="861872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4269" indent="-215843" algn="ctr" defTabSz="8618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5954" indent="-215843" algn="ctr" defTabSz="8618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7639" indent="-215843" algn="ctr" defTabSz="8618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69325" indent="-215843" algn="ctr" defTabSz="861872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208059EF-6728-4A7E-AED2-4151F3B94086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34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20483" name="Textfeld 16"/>
          <p:cNvSpPr txBox="1">
            <a:spLocks noChangeArrowheads="1"/>
          </p:cNvSpPr>
          <p:nvPr/>
        </p:nvSpPr>
        <p:spPr bwMode="auto">
          <a:xfrm>
            <a:off x="543048" y="3120086"/>
            <a:ext cx="1674148" cy="139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38" tIns="43168" rIns="86338" bIns="43168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>
                <a:solidFill>
                  <a:srgbClr val="000000"/>
                </a:solidFill>
              </a:rPr>
              <a:t>präzisieren der Suchanfrage </a:t>
            </a:r>
          </a:p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>
                <a:solidFill>
                  <a:srgbClr val="000000"/>
                </a:solidFill>
              </a:rPr>
              <a:t>relevante Suchbegriffe finden</a:t>
            </a:r>
          </a:p>
        </p:txBody>
      </p:sp>
      <p:sp>
        <p:nvSpPr>
          <p:cNvPr id="47" name="Bogen 46"/>
          <p:cNvSpPr/>
          <p:nvPr/>
        </p:nvSpPr>
        <p:spPr>
          <a:xfrm>
            <a:off x="7589174" y="2208060"/>
            <a:ext cx="738065" cy="573015"/>
          </a:xfrm>
          <a:prstGeom prst="arc">
            <a:avLst>
              <a:gd name="adj1" fmla="val 17022634"/>
              <a:gd name="adj2" fmla="val 5438921"/>
            </a:avLst>
          </a:prstGeom>
          <a:ln w="25400">
            <a:solidFill>
              <a:srgbClr val="C61826"/>
            </a:solidFill>
            <a:head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338" tIns="43168" rIns="86338" bIns="4316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700">
              <a:solidFill>
                <a:prstClr val="black"/>
              </a:solidFill>
            </a:endParaRPr>
          </a:p>
        </p:txBody>
      </p:sp>
      <p:cxnSp>
        <p:nvCxnSpPr>
          <p:cNvPr id="50" name="Gerade Verbindung 49"/>
          <p:cNvCxnSpPr/>
          <p:nvPr/>
        </p:nvCxnSpPr>
        <p:spPr>
          <a:xfrm flipV="1">
            <a:off x="594053" y="2781075"/>
            <a:ext cx="7382152" cy="0"/>
          </a:xfrm>
          <a:prstGeom prst="line">
            <a:avLst/>
          </a:prstGeom>
          <a:ln w="25400">
            <a:solidFill>
              <a:srgbClr val="C618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Bogen 57"/>
          <p:cNvSpPr/>
          <p:nvPr/>
        </p:nvSpPr>
        <p:spPr>
          <a:xfrm rot="10800000">
            <a:off x="300026" y="2214061"/>
            <a:ext cx="739566" cy="573015"/>
          </a:xfrm>
          <a:prstGeom prst="arc">
            <a:avLst>
              <a:gd name="adj1" fmla="val 17022634"/>
              <a:gd name="adj2" fmla="val 4598236"/>
            </a:avLst>
          </a:prstGeom>
          <a:ln w="25400">
            <a:solidFill>
              <a:srgbClr val="C61826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86338" tIns="43168" rIns="86338" bIns="4316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700">
              <a:solidFill>
                <a:prstClr val="black"/>
              </a:solidFill>
            </a:endParaRPr>
          </a:p>
        </p:txBody>
      </p:sp>
      <p:sp>
        <p:nvSpPr>
          <p:cNvPr id="20487" name="Textfeld 63"/>
          <p:cNvSpPr txBox="1">
            <a:spLocks noChangeArrowheads="1"/>
          </p:cNvSpPr>
          <p:nvPr/>
        </p:nvSpPr>
        <p:spPr bwMode="auto">
          <a:xfrm>
            <a:off x="2205202" y="3120086"/>
            <a:ext cx="1948673" cy="784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38" tIns="43168" rIns="86338" bIns="43168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>
                <a:solidFill>
                  <a:srgbClr val="000000"/>
                </a:solidFill>
              </a:rPr>
              <a:t>Auswahl von geeigneten Recherchequellen</a:t>
            </a:r>
          </a:p>
        </p:txBody>
      </p:sp>
      <p:sp>
        <p:nvSpPr>
          <p:cNvPr id="20488" name="Textfeld 64"/>
          <p:cNvSpPr txBox="1">
            <a:spLocks noChangeArrowheads="1"/>
          </p:cNvSpPr>
          <p:nvPr/>
        </p:nvSpPr>
        <p:spPr bwMode="auto">
          <a:xfrm>
            <a:off x="4048859" y="3120084"/>
            <a:ext cx="1791158" cy="124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38" tIns="43168" rIns="86338" bIns="43168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>
                <a:solidFill>
                  <a:srgbClr val="000000"/>
                </a:solidFill>
              </a:rPr>
              <a:t>Einsatz von Recherche-instrumenten und Suchstrategien</a:t>
            </a:r>
          </a:p>
        </p:txBody>
      </p:sp>
      <p:sp>
        <p:nvSpPr>
          <p:cNvPr id="20489" name="Textfeld 65"/>
          <p:cNvSpPr txBox="1">
            <a:spLocks noChangeArrowheads="1"/>
          </p:cNvSpPr>
          <p:nvPr/>
        </p:nvSpPr>
        <p:spPr bwMode="auto">
          <a:xfrm>
            <a:off x="5919523" y="3120092"/>
            <a:ext cx="1674148" cy="209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38" tIns="43168" rIns="86338" bIns="43168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 dirty="0">
                <a:solidFill>
                  <a:srgbClr val="000000"/>
                </a:solidFill>
              </a:rPr>
              <a:t>gefundene Informationen sichten und bewerten</a:t>
            </a:r>
          </a:p>
          <a:p>
            <a:pPr eaLnBrk="1" hangingPunct="1">
              <a:spcAft>
                <a:spcPts val="1134"/>
              </a:spcAft>
              <a:buFont typeface="Arial" pitchFamily="34" charset="0"/>
              <a:buChar char="•"/>
            </a:pPr>
            <a:r>
              <a:rPr lang="de-DE" altLang="de-DE" dirty="0">
                <a:solidFill>
                  <a:srgbClr val="000000"/>
                </a:solidFill>
              </a:rPr>
              <a:t>evtl. Vorgehen modifizieren und erneut recherchieren</a:t>
            </a:r>
          </a:p>
        </p:txBody>
      </p:sp>
      <p:sp>
        <p:nvSpPr>
          <p:cNvPr id="14" name="Eingekerbter Richtungspfeil 13"/>
          <p:cNvSpPr/>
          <p:nvPr/>
        </p:nvSpPr>
        <p:spPr>
          <a:xfrm>
            <a:off x="552049" y="1911051"/>
            <a:ext cx="1825662" cy="612017"/>
          </a:xfrm>
          <a:prstGeom prst="chevron">
            <a:avLst>
              <a:gd name="adj" fmla="val 34864"/>
            </a:avLst>
          </a:prstGeom>
          <a:noFill/>
          <a:ln>
            <a:solidFill>
              <a:srgbClr val="C6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964" tIns="67982" rIns="0" bIns="67982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1. Schritt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Was suche ich?</a:t>
            </a:r>
          </a:p>
        </p:txBody>
      </p:sp>
      <p:sp>
        <p:nvSpPr>
          <p:cNvPr id="16" name="Eingekerbter Richtungspfeil 15"/>
          <p:cNvSpPr/>
          <p:nvPr/>
        </p:nvSpPr>
        <p:spPr>
          <a:xfrm>
            <a:off x="2220196" y="1911051"/>
            <a:ext cx="1825662" cy="612017"/>
          </a:xfrm>
          <a:prstGeom prst="chevron">
            <a:avLst>
              <a:gd name="adj" fmla="val 34864"/>
            </a:avLst>
          </a:prstGeom>
          <a:noFill/>
          <a:ln>
            <a:solidFill>
              <a:srgbClr val="C6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964" tIns="67982" rIns="0" bIns="67982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2. Schritt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Wo suche ich?</a:t>
            </a:r>
          </a:p>
        </p:txBody>
      </p:sp>
      <p:sp>
        <p:nvSpPr>
          <p:cNvPr id="18" name="Eingekerbter Richtungspfeil 17"/>
          <p:cNvSpPr/>
          <p:nvPr/>
        </p:nvSpPr>
        <p:spPr>
          <a:xfrm>
            <a:off x="3895845" y="1911051"/>
            <a:ext cx="1824161" cy="612017"/>
          </a:xfrm>
          <a:prstGeom prst="chevron">
            <a:avLst>
              <a:gd name="adj" fmla="val 34864"/>
            </a:avLst>
          </a:prstGeom>
          <a:noFill/>
          <a:ln>
            <a:solidFill>
              <a:srgbClr val="C6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964" tIns="67982" rIns="0" bIns="67982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3. Schritt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Wie suche ich?</a:t>
            </a:r>
          </a:p>
        </p:txBody>
      </p:sp>
      <p:sp>
        <p:nvSpPr>
          <p:cNvPr id="19" name="Eingekerbter Richtungspfeil 18"/>
          <p:cNvSpPr/>
          <p:nvPr/>
        </p:nvSpPr>
        <p:spPr>
          <a:xfrm>
            <a:off x="5565499" y="1911051"/>
            <a:ext cx="2380711" cy="612017"/>
          </a:xfrm>
          <a:prstGeom prst="chevron">
            <a:avLst>
              <a:gd name="adj" fmla="val 34864"/>
            </a:avLst>
          </a:prstGeom>
          <a:noFill/>
          <a:ln>
            <a:solidFill>
              <a:srgbClr val="C618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964" tIns="67982" rIns="0" bIns="67982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Schritt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3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Passt das Gefundene?</a:t>
            </a:r>
          </a:p>
        </p:txBody>
      </p:sp>
      <p:sp>
        <p:nvSpPr>
          <p:cNvPr id="20494" name="Titel 1"/>
          <p:cNvSpPr>
            <a:spLocks noGrp="1"/>
          </p:cNvSpPr>
          <p:nvPr>
            <p:ph type="title"/>
          </p:nvPr>
        </p:nvSpPr>
        <p:spPr>
          <a:xfrm>
            <a:off x="510045" y="468017"/>
            <a:ext cx="5720006" cy="1080029"/>
          </a:xfrm>
        </p:spPr>
        <p:txBody>
          <a:bodyPr/>
          <a:lstStyle/>
          <a:p>
            <a:pPr eaLnBrk="1" hangingPunct="1"/>
            <a:r>
              <a:rPr lang="de-DE" altLang="de-DE" dirty="0"/>
              <a:t>Thematische Literatursuche</a:t>
            </a:r>
          </a:p>
        </p:txBody>
      </p:sp>
    </p:spTree>
    <p:extLst>
      <p:ext uri="{BB962C8B-B14F-4D97-AF65-F5344CB8AC3E}">
        <p14:creationId xmlns:p14="http://schemas.microsoft.com/office/powerpoint/2010/main" val="4266453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E1CCDBD1-8F50-40DA-BAC3-5200CA737231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35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5488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/>
              <a:t>Wie finde ich Literatur zu einem bestimmten Thema, wenn ich die entsprechenden Titel nicht kenne?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Planen Sie den Rechercheprozess im Vorfeld und gehen Sie systematisch vor: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/>
              <a:t>1. Schritt: Relevante Suchbegriffe finden und systematisieren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/>
              <a:t>2. Schritt: Geeignete Recherchesysteme auswählen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/>
              <a:t>3. Schritt: Gezielt Recherchieren (Recherchestrategien)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/>
              <a:t>4. Schritt: Gefundene Literatur bearbeiten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/>
              <a:t>5. Schritt: Falls nötig, erneut recherchieren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Thematisch suchen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4624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6092BA4-7178-46C3-92F2-AA45F22DC080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36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39939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5488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 dirty="0"/>
              <a:t>Erstinformation z.B. über 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Wikipedia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Lexika und Lehrbücher im Lesesaal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Machen Sie sich mit relevanten Begrifflichkeiten und Fachtermini </a:t>
            </a:r>
            <a:r>
              <a:rPr lang="de-DE" altLang="de-DE" dirty="0" smtClean="0"/>
              <a:t>vertraut.</a:t>
            </a: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Nutzen Sie Hilfsmittel: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u="sng" dirty="0" err="1">
                <a:solidFill>
                  <a:srgbClr val="CCCCFF"/>
                </a:solidFill>
                <a:hlinkClick r:id="rId3"/>
              </a:rPr>
              <a:t>Wikimindmaps</a:t>
            </a:r>
            <a:endParaRPr lang="de-DE" altLang="de-DE" u="sng" dirty="0">
              <a:solidFill>
                <a:srgbClr val="CCCCFF"/>
              </a:solidFill>
              <a:hlinkClick r:id="rId3"/>
            </a:endParaRPr>
          </a:p>
          <a:p>
            <a:pPr eaLnBrk="1" hangingPunct="1">
              <a:buFont typeface="Arial" charset="0"/>
              <a:buChar char="•"/>
            </a:pPr>
            <a:r>
              <a:rPr lang="de-DE" altLang="de-DE" dirty="0" smtClean="0"/>
              <a:t>Bei </a:t>
            </a:r>
            <a:r>
              <a:rPr lang="de-DE" altLang="de-DE" dirty="0"/>
              <a:t>komplexen Themen: Erarbeiten Sie </a:t>
            </a:r>
            <a:r>
              <a:rPr lang="de-DE" altLang="de-DE" dirty="0" smtClean="0"/>
              <a:t>ggf. eine </a:t>
            </a:r>
            <a:r>
              <a:rPr lang="de-DE" altLang="de-DE" dirty="0"/>
              <a:t>Suchmatrix mit möglichen </a:t>
            </a:r>
            <a:r>
              <a:rPr lang="de-DE" altLang="de-DE" dirty="0" smtClean="0"/>
              <a:t>Suchbegriffen.</a:t>
            </a: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Schritt: Relevante Suchbegriffe finden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2704756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9EBBE78-DFAE-4D0A-A632-48EC9092A98A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37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0963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442546" y="4737128"/>
            <a:ext cx="7971704" cy="1231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31788" indent="-325438" algn="l" eaLnBrk="0" hangingPunct="0">
              <a:spcBef>
                <a:spcPts val="500"/>
              </a:spcBef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1788" algn="l"/>
                <a:tab pos="779463" algn="l"/>
                <a:tab pos="1228725" algn="l"/>
                <a:tab pos="1677988" algn="l"/>
                <a:tab pos="2127250" algn="l"/>
                <a:tab pos="2576513" algn="l"/>
                <a:tab pos="3025775" algn="l"/>
                <a:tab pos="3475038" algn="l"/>
                <a:tab pos="3924300" algn="l"/>
                <a:tab pos="4373563" algn="l"/>
                <a:tab pos="4822825" algn="l"/>
                <a:tab pos="5272088" algn="l"/>
                <a:tab pos="5721350" algn="l"/>
                <a:tab pos="6170613" algn="l"/>
                <a:tab pos="6619875" algn="l"/>
                <a:tab pos="7069138" algn="l"/>
                <a:tab pos="7518400" algn="l"/>
                <a:tab pos="7967663" algn="l"/>
                <a:tab pos="8416925" algn="l"/>
                <a:tab pos="8866188" algn="l"/>
                <a:tab pos="931545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425"/>
              </a:spcBef>
            </a:pPr>
            <a:endParaRPr lang="de-DE" altLang="de-DE" sz="1700"/>
          </a:p>
          <a:p>
            <a:pPr eaLnBrk="1" hangingPunct="1">
              <a:spcBef>
                <a:spcPts val="425"/>
              </a:spcBef>
            </a:pPr>
            <a:endParaRPr lang="de-DE" altLang="de-DE" sz="1700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 flipH="1">
            <a:off x="1353119" y="2994082"/>
            <a:ext cx="2395712" cy="681018"/>
          </a:xfrm>
          <a:prstGeom prst="line">
            <a:avLst/>
          </a:prstGeom>
          <a:noFill/>
          <a:ln w="3816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40966" name="Freeform 5"/>
          <p:cNvSpPr>
            <a:spLocks noChangeArrowheads="1"/>
          </p:cNvSpPr>
          <p:nvPr/>
        </p:nvSpPr>
        <p:spPr bwMode="auto">
          <a:xfrm>
            <a:off x="391535" y="1095030"/>
            <a:ext cx="2565227" cy="9000"/>
          </a:xfrm>
          <a:custGeom>
            <a:avLst/>
            <a:gdLst>
              <a:gd name="T0" fmla="*/ 2147483647 w 7540"/>
              <a:gd name="T1" fmla="*/ 2147483647 h 25"/>
              <a:gd name="T2" fmla="*/ 2147483647 w 7540"/>
              <a:gd name="T3" fmla="*/ 2147483647 h 25"/>
              <a:gd name="T4" fmla="*/ 2147483647 w 7540"/>
              <a:gd name="T5" fmla="*/ 2147483647 h 25"/>
              <a:gd name="T6" fmla="*/ 2147483647 w 7540"/>
              <a:gd name="T7" fmla="*/ 2147483647 h 25"/>
              <a:gd name="T8" fmla="*/ 0 w 7540"/>
              <a:gd name="T9" fmla="*/ 0 h 25"/>
              <a:gd name="T10" fmla="*/ 2147483647 w 7540"/>
              <a:gd name="T11" fmla="*/ 0 h 25"/>
              <a:gd name="T12" fmla="*/ 2147483647 w 754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0" h="25">
                <a:moveTo>
                  <a:pt x="7525" y="11"/>
                </a:moveTo>
                <a:lnTo>
                  <a:pt x="7515" y="24"/>
                </a:lnTo>
                <a:lnTo>
                  <a:pt x="24" y="24"/>
                </a:lnTo>
                <a:lnTo>
                  <a:pt x="10" y="11"/>
                </a:lnTo>
                <a:lnTo>
                  <a:pt x="0" y="0"/>
                </a:lnTo>
                <a:lnTo>
                  <a:pt x="7539" y="0"/>
                </a:lnTo>
                <a:lnTo>
                  <a:pt x="7525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67" name="Freeform 6"/>
          <p:cNvSpPr>
            <a:spLocks noChangeArrowheads="1"/>
          </p:cNvSpPr>
          <p:nvPr/>
        </p:nvSpPr>
        <p:spPr bwMode="auto">
          <a:xfrm>
            <a:off x="2947761" y="1095030"/>
            <a:ext cx="2566726" cy="9000"/>
          </a:xfrm>
          <a:custGeom>
            <a:avLst/>
            <a:gdLst>
              <a:gd name="T0" fmla="*/ 2147483647 w 7546"/>
              <a:gd name="T1" fmla="*/ 2147483647 h 25"/>
              <a:gd name="T2" fmla="*/ 2147483647 w 7546"/>
              <a:gd name="T3" fmla="*/ 2147483647 h 25"/>
              <a:gd name="T4" fmla="*/ 2147483647 w 7546"/>
              <a:gd name="T5" fmla="*/ 2147483647 h 25"/>
              <a:gd name="T6" fmla="*/ 2147483647 w 7546"/>
              <a:gd name="T7" fmla="*/ 2147483647 h 25"/>
              <a:gd name="T8" fmla="*/ 0 w 7546"/>
              <a:gd name="T9" fmla="*/ 0 h 25"/>
              <a:gd name="T10" fmla="*/ 2147483647 w 7546"/>
              <a:gd name="T11" fmla="*/ 0 h 25"/>
              <a:gd name="T12" fmla="*/ 2147483647 w 754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6" h="25">
                <a:moveTo>
                  <a:pt x="7529" y="11"/>
                </a:moveTo>
                <a:lnTo>
                  <a:pt x="7520" y="24"/>
                </a:lnTo>
                <a:lnTo>
                  <a:pt x="24" y="24"/>
                </a:lnTo>
                <a:lnTo>
                  <a:pt x="10" y="11"/>
                </a:lnTo>
                <a:lnTo>
                  <a:pt x="0" y="0"/>
                </a:lnTo>
                <a:lnTo>
                  <a:pt x="7545" y="0"/>
                </a:lnTo>
                <a:lnTo>
                  <a:pt x="752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68" name="Freeform 7"/>
          <p:cNvSpPr>
            <a:spLocks noChangeArrowheads="1"/>
          </p:cNvSpPr>
          <p:nvPr/>
        </p:nvSpPr>
        <p:spPr bwMode="auto">
          <a:xfrm>
            <a:off x="5505486" y="1095030"/>
            <a:ext cx="2574227" cy="9000"/>
          </a:xfrm>
          <a:custGeom>
            <a:avLst/>
            <a:gdLst>
              <a:gd name="T0" fmla="*/ 2147483647 w 7566"/>
              <a:gd name="T1" fmla="*/ 2147483647 h 25"/>
              <a:gd name="T2" fmla="*/ 2147483647 w 7566"/>
              <a:gd name="T3" fmla="*/ 2147483647 h 25"/>
              <a:gd name="T4" fmla="*/ 2147483647 w 7566"/>
              <a:gd name="T5" fmla="*/ 2147483647 h 25"/>
              <a:gd name="T6" fmla="*/ 2147483647 w 7566"/>
              <a:gd name="T7" fmla="*/ 2147483647 h 25"/>
              <a:gd name="T8" fmla="*/ 0 w 7566"/>
              <a:gd name="T9" fmla="*/ 0 h 25"/>
              <a:gd name="T10" fmla="*/ 2147483647 w 7566"/>
              <a:gd name="T11" fmla="*/ 0 h 25"/>
              <a:gd name="T12" fmla="*/ 2147483647 w 756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66" h="25">
                <a:moveTo>
                  <a:pt x="7550" y="11"/>
                </a:moveTo>
                <a:lnTo>
                  <a:pt x="7540" y="24"/>
                </a:lnTo>
                <a:lnTo>
                  <a:pt x="25" y="24"/>
                </a:lnTo>
                <a:lnTo>
                  <a:pt x="9" y="11"/>
                </a:lnTo>
                <a:lnTo>
                  <a:pt x="0" y="0"/>
                </a:lnTo>
                <a:lnTo>
                  <a:pt x="7565" y="0"/>
                </a:lnTo>
                <a:lnTo>
                  <a:pt x="755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69" name="Freeform 8"/>
          <p:cNvSpPr>
            <a:spLocks noChangeArrowheads="1"/>
          </p:cNvSpPr>
          <p:nvPr/>
        </p:nvSpPr>
        <p:spPr bwMode="auto">
          <a:xfrm>
            <a:off x="394535" y="1290035"/>
            <a:ext cx="2556226" cy="9000"/>
          </a:xfrm>
          <a:custGeom>
            <a:avLst/>
            <a:gdLst>
              <a:gd name="T0" fmla="*/ 2147483647 w 7516"/>
              <a:gd name="T1" fmla="*/ 2147483647 h 25"/>
              <a:gd name="T2" fmla="*/ 2147483647 w 7516"/>
              <a:gd name="T3" fmla="*/ 2147483647 h 25"/>
              <a:gd name="T4" fmla="*/ 2147483647 w 7516"/>
              <a:gd name="T5" fmla="*/ 2147483647 h 25"/>
              <a:gd name="T6" fmla="*/ 0 w 7516"/>
              <a:gd name="T7" fmla="*/ 2147483647 h 25"/>
              <a:gd name="T8" fmla="*/ 2147483647 w 7516"/>
              <a:gd name="T9" fmla="*/ 0 h 25"/>
              <a:gd name="T10" fmla="*/ 2147483647 w 7516"/>
              <a:gd name="T11" fmla="*/ 0 h 25"/>
              <a:gd name="T12" fmla="*/ 2147483647 w 751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5">
                <a:moveTo>
                  <a:pt x="7515" y="12"/>
                </a:moveTo>
                <a:lnTo>
                  <a:pt x="7505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05" y="0"/>
                </a:lnTo>
                <a:lnTo>
                  <a:pt x="7515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0" name="Freeform 9"/>
          <p:cNvSpPr>
            <a:spLocks noChangeArrowheads="1"/>
          </p:cNvSpPr>
          <p:nvPr/>
        </p:nvSpPr>
        <p:spPr bwMode="auto">
          <a:xfrm>
            <a:off x="2950768" y="1290035"/>
            <a:ext cx="2557725" cy="9000"/>
          </a:xfrm>
          <a:custGeom>
            <a:avLst/>
            <a:gdLst>
              <a:gd name="T0" fmla="*/ 2147483647 w 7520"/>
              <a:gd name="T1" fmla="*/ 2147483647 h 25"/>
              <a:gd name="T2" fmla="*/ 2147483647 w 7520"/>
              <a:gd name="T3" fmla="*/ 2147483647 h 25"/>
              <a:gd name="T4" fmla="*/ 2147483647 w 7520"/>
              <a:gd name="T5" fmla="*/ 2147483647 h 25"/>
              <a:gd name="T6" fmla="*/ 0 w 7520"/>
              <a:gd name="T7" fmla="*/ 2147483647 h 25"/>
              <a:gd name="T8" fmla="*/ 2147483647 w 7520"/>
              <a:gd name="T9" fmla="*/ 0 h 25"/>
              <a:gd name="T10" fmla="*/ 2147483647 w 7520"/>
              <a:gd name="T11" fmla="*/ 0 h 25"/>
              <a:gd name="T12" fmla="*/ 2147483647 w 752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5">
                <a:moveTo>
                  <a:pt x="7519" y="12"/>
                </a:moveTo>
                <a:lnTo>
                  <a:pt x="7510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10" y="0"/>
                </a:lnTo>
                <a:lnTo>
                  <a:pt x="7519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1" name="Freeform 10"/>
          <p:cNvSpPr>
            <a:spLocks noChangeArrowheads="1"/>
          </p:cNvSpPr>
          <p:nvPr/>
        </p:nvSpPr>
        <p:spPr bwMode="auto">
          <a:xfrm>
            <a:off x="5508489" y="1290035"/>
            <a:ext cx="2565227" cy="9000"/>
          </a:xfrm>
          <a:custGeom>
            <a:avLst/>
            <a:gdLst>
              <a:gd name="T0" fmla="*/ 2147483647 w 7542"/>
              <a:gd name="T1" fmla="*/ 2147483647 h 25"/>
              <a:gd name="T2" fmla="*/ 2147483647 w 7542"/>
              <a:gd name="T3" fmla="*/ 2147483647 h 25"/>
              <a:gd name="T4" fmla="*/ 2147483647 w 7542"/>
              <a:gd name="T5" fmla="*/ 2147483647 h 25"/>
              <a:gd name="T6" fmla="*/ 0 w 7542"/>
              <a:gd name="T7" fmla="*/ 2147483647 h 25"/>
              <a:gd name="T8" fmla="*/ 2147483647 w 7542"/>
              <a:gd name="T9" fmla="*/ 0 h 25"/>
              <a:gd name="T10" fmla="*/ 2147483647 w 7542"/>
              <a:gd name="T11" fmla="*/ 0 h 25"/>
              <a:gd name="T12" fmla="*/ 2147483647 w 7542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5">
                <a:moveTo>
                  <a:pt x="7541" y="12"/>
                </a:moveTo>
                <a:lnTo>
                  <a:pt x="7531" y="24"/>
                </a:lnTo>
                <a:lnTo>
                  <a:pt x="16" y="24"/>
                </a:lnTo>
                <a:lnTo>
                  <a:pt x="0" y="12"/>
                </a:lnTo>
                <a:lnTo>
                  <a:pt x="16" y="0"/>
                </a:lnTo>
                <a:lnTo>
                  <a:pt x="7531" y="0"/>
                </a:lnTo>
                <a:lnTo>
                  <a:pt x="7541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2" name="Freeform 11"/>
          <p:cNvSpPr>
            <a:spLocks noChangeArrowheads="1"/>
          </p:cNvSpPr>
          <p:nvPr/>
        </p:nvSpPr>
        <p:spPr bwMode="auto">
          <a:xfrm>
            <a:off x="394535" y="2050556"/>
            <a:ext cx="2556226" cy="9000"/>
          </a:xfrm>
          <a:custGeom>
            <a:avLst/>
            <a:gdLst>
              <a:gd name="T0" fmla="*/ 2147483647 w 7516"/>
              <a:gd name="T1" fmla="*/ 2147483647 h 25"/>
              <a:gd name="T2" fmla="*/ 2147483647 w 7516"/>
              <a:gd name="T3" fmla="*/ 2147483647 h 25"/>
              <a:gd name="T4" fmla="*/ 2147483647 w 7516"/>
              <a:gd name="T5" fmla="*/ 2147483647 h 25"/>
              <a:gd name="T6" fmla="*/ 0 w 7516"/>
              <a:gd name="T7" fmla="*/ 2147483647 h 25"/>
              <a:gd name="T8" fmla="*/ 2147483647 w 7516"/>
              <a:gd name="T9" fmla="*/ 0 h 25"/>
              <a:gd name="T10" fmla="*/ 2147483647 w 7516"/>
              <a:gd name="T11" fmla="*/ 0 h 25"/>
              <a:gd name="T12" fmla="*/ 2147483647 w 751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5">
                <a:moveTo>
                  <a:pt x="7515" y="12"/>
                </a:moveTo>
                <a:lnTo>
                  <a:pt x="7505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05" y="0"/>
                </a:lnTo>
                <a:lnTo>
                  <a:pt x="7515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3" name="Freeform 12"/>
          <p:cNvSpPr>
            <a:spLocks noChangeArrowheads="1"/>
          </p:cNvSpPr>
          <p:nvPr/>
        </p:nvSpPr>
        <p:spPr bwMode="auto">
          <a:xfrm>
            <a:off x="2950768" y="2050556"/>
            <a:ext cx="2557725" cy="9000"/>
          </a:xfrm>
          <a:custGeom>
            <a:avLst/>
            <a:gdLst>
              <a:gd name="T0" fmla="*/ 2147483647 w 7520"/>
              <a:gd name="T1" fmla="*/ 2147483647 h 25"/>
              <a:gd name="T2" fmla="*/ 2147483647 w 7520"/>
              <a:gd name="T3" fmla="*/ 2147483647 h 25"/>
              <a:gd name="T4" fmla="*/ 2147483647 w 7520"/>
              <a:gd name="T5" fmla="*/ 2147483647 h 25"/>
              <a:gd name="T6" fmla="*/ 0 w 7520"/>
              <a:gd name="T7" fmla="*/ 2147483647 h 25"/>
              <a:gd name="T8" fmla="*/ 2147483647 w 7520"/>
              <a:gd name="T9" fmla="*/ 0 h 25"/>
              <a:gd name="T10" fmla="*/ 2147483647 w 7520"/>
              <a:gd name="T11" fmla="*/ 0 h 25"/>
              <a:gd name="T12" fmla="*/ 2147483647 w 752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5">
                <a:moveTo>
                  <a:pt x="7519" y="12"/>
                </a:moveTo>
                <a:lnTo>
                  <a:pt x="7510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10" y="0"/>
                </a:lnTo>
                <a:lnTo>
                  <a:pt x="7519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4" name="Freeform 13"/>
          <p:cNvSpPr>
            <a:spLocks noChangeArrowheads="1"/>
          </p:cNvSpPr>
          <p:nvPr/>
        </p:nvSpPr>
        <p:spPr bwMode="auto">
          <a:xfrm>
            <a:off x="5508489" y="2050556"/>
            <a:ext cx="2565227" cy="9000"/>
          </a:xfrm>
          <a:custGeom>
            <a:avLst/>
            <a:gdLst>
              <a:gd name="T0" fmla="*/ 2147483647 w 7542"/>
              <a:gd name="T1" fmla="*/ 2147483647 h 25"/>
              <a:gd name="T2" fmla="*/ 2147483647 w 7542"/>
              <a:gd name="T3" fmla="*/ 2147483647 h 25"/>
              <a:gd name="T4" fmla="*/ 2147483647 w 7542"/>
              <a:gd name="T5" fmla="*/ 2147483647 h 25"/>
              <a:gd name="T6" fmla="*/ 0 w 7542"/>
              <a:gd name="T7" fmla="*/ 2147483647 h 25"/>
              <a:gd name="T8" fmla="*/ 2147483647 w 7542"/>
              <a:gd name="T9" fmla="*/ 0 h 25"/>
              <a:gd name="T10" fmla="*/ 2147483647 w 7542"/>
              <a:gd name="T11" fmla="*/ 0 h 25"/>
              <a:gd name="T12" fmla="*/ 2147483647 w 7542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5">
                <a:moveTo>
                  <a:pt x="7541" y="12"/>
                </a:moveTo>
                <a:lnTo>
                  <a:pt x="7531" y="24"/>
                </a:lnTo>
                <a:lnTo>
                  <a:pt x="16" y="24"/>
                </a:lnTo>
                <a:lnTo>
                  <a:pt x="0" y="12"/>
                </a:lnTo>
                <a:lnTo>
                  <a:pt x="16" y="0"/>
                </a:lnTo>
                <a:lnTo>
                  <a:pt x="7531" y="0"/>
                </a:lnTo>
                <a:lnTo>
                  <a:pt x="7541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5" name="Freeform 14"/>
          <p:cNvSpPr>
            <a:spLocks noChangeArrowheads="1"/>
          </p:cNvSpPr>
          <p:nvPr/>
        </p:nvSpPr>
        <p:spPr bwMode="auto">
          <a:xfrm>
            <a:off x="394535" y="2811077"/>
            <a:ext cx="2556226" cy="9000"/>
          </a:xfrm>
          <a:custGeom>
            <a:avLst/>
            <a:gdLst>
              <a:gd name="T0" fmla="*/ 2147483647 w 7516"/>
              <a:gd name="T1" fmla="*/ 2147483647 h 25"/>
              <a:gd name="T2" fmla="*/ 2147483647 w 7516"/>
              <a:gd name="T3" fmla="*/ 2147483647 h 25"/>
              <a:gd name="T4" fmla="*/ 2147483647 w 7516"/>
              <a:gd name="T5" fmla="*/ 2147483647 h 25"/>
              <a:gd name="T6" fmla="*/ 0 w 7516"/>
              <a:gd name="T7" fmla="*/ 2147483647 h 25"/>
              <a:gd name="T8" fmla="*/ 2147483647 w 7516"/>
              <a:gd name="T9" fmla="*/ 0 h 25"/>
              <a:gd name="T10" fmla="*/ 2147483647 w 7516"/>
              <a:gd name="T11" fmla="*/ 0 h 25"/>
              <a:gd name="T12" fmla="*/ 2147483647 w 751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5">
                <a:moveTo>
                  <a:pt x="7515" y="12"/>
                </a:moveTo>
                <a:lnTo>
                  <a:pt x="7505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05" y="0"/>
                </a:lnTo>
                <a:lnTo>
                  <a:pt x="7515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6" name="Freeform 15"/>
          <p:cNvSpPr>
            <a:spLocks noChangeArrowheads="1"/>
          </p:cNvSpPr>
          <p:nvPr/>
        </p:nvSpPr>
        <p:spPr bwMode="auto">
          <a:xfrm>
            <a:off x="2947767" y="2811077"/>
            <a:ext cx="2557725" cy="9000"/>
          </a:xfrm>
          <a:custGeom>
            <a:avLst/>
            <a:gdLst>
              <a:gd name="T0" fmla="*/ 2147483647 w 7520"/>
              <a:gd name="T1" fmla="*/ 2147483647 h 25"/>
              <a:gd name="T2" fmla="*/ 2147483647 w 7520"/>
              <a:gd name="T3" fmla="*/ 2147483647 h 25"/>
              <a:gd name="T4" fmla="*/ 2147483647 w 7520"/>
              <a:gd name="T5" fmla="*/ 2147483647 h 25"/>
              <a:gd name="T6" fmla="*/ 0 w 7520"/>
              <a:gd name="T7" fmla="*/ 2147483647 h 25"/>
              <a:gd name="T8" fmla="*/ 2147483647 w 7520"/>
              <a:gd name="T9" fmla="*/ 0 h 25"/>
              <a:gd name="T10" fmla="*/ 2147483647 w 7520"/>
              <a:gd name="T11" fmla="*/ 0 h 25"/>
              <a:gd name="T12" fmla="*/ 2147483647 w 752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5">
                <a:moveTo>
                  <a:pt x="7519" y="12"/>
                </a:moveTo>
                <a:lnTo>
                  <a:pt x="7510" y="24"/>
                </a:lnTo>
                <a:lnTo>
                  <a:pt x="14" y="24"/>
                </a:lnTo>
                <a:lnTo>
                  <a:pt x="0" y="12"/>
                </a:lnTo>
                <a:lnTo>
                  <a:pt x="14" y="0"/>
                </a:lnTo>
                <a:lnTo>
                  <a:pt x="7510" y="0"/>
                </a:lnTo>
                <a:lnTo>
                  <a:pt x="7519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7" name="Freeform 16"/>
          <p:cNvSpPr>
            <a:spLocks noChangeArrowheads="1"/>
          </p:cNvSpPr>
          <p:nvPr/>
        </p:nvSpPr>
        <p:spPr bwMode="auto">
          <a:xfrm>
            <a:off x="5508489" y="2811077"/>
            <a:ext cx="2565227" cy="9000"/>
          </a:xfrm>
          <a:custGeom>
            <a:avLst/>
            <a:gdLst>
              <a:gd name="T0" fmla="*/ 2147483647 w 7542"/>
              <a:gd name="T1" fmla="*/ 2147483647 h 25"/>
              <a:gd name="T2" fmla="*/ 2147483647 w 7542"/>
              <a:gd name="T3" fmla="*/ 2147483647 h 25"/>
              <a:gd name="T4" fmla="*/ 2147483647 w 7542"/>
              <a:gd name="T5" fmla="*/ 2147483647 h 25"/>
              <a:gd name="T6" fmla="*/ 0 w 7542"/>
              <a:gd name="T7" fmla="*/ 2147483647 h 25"/>
              <a:gd name="T8" fmla="*/ 2147483647 w 7542"/>
              <a:gd name="T9" fmla="*/ 0 h 25"/>
              <a:gd name="T10" fmla="*/ 2147483647 w 7542"/>
              <a:gd name="T11" fmla="*/ 0 h 25"/>
              <a:gd name="T12" fmla="*/ 2147483647 w 7542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5">
                <a:moveTo>
                  <a:pt x="7541" y="12"/>
                </a:moveTo>
                <a:lnTo>
                  <a:pt x="7531" y="24"/>
                </a:lnTo>
                <a:lnTo>
                  <a:pt x="16" y="24"/>
                </a:lnTo>
                <a:lnTo>
                  <a:pt x="0" y="12"/>
                </a:lnTo>
                <a:lnTo>
                  <a:pt x="16" y="0"/>
                </a:lnTo>
                <a:lnTo>
                  <a:pt x="7531" y="0"/>
                </a:lnTo>
                <a:lnTo>
                  <a:pt x="7541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8" name="Freeform 17"/>
          <p:cNvSpPr>
            <a:spLocks noChangeArrowheads="1"/>
          </p:cNvSpPr>
          <p:nvPr/>
        </p:nvSpPr>
        <p:spPr bwMode="auto">
          <a:xfrm>
            <a:off x="394535" y="3570096"/>
            <a:ext cx="2556226" cy="7501"/>
          </a:xfrm>
          <a:custGeom>
            <a:avLst/>
            <a:gdLst>
              <a:gd name="T0" fmla="*/ 2147483647 w 7516"/>
              <a:gd name="T1" fmla="*/ 2147483647 h 24"/>
              <a:gd name="T2" fmla="*/ 2147483647 w 7516"/>
              <a:gd name="T3" fmla="*/ 2147483647 h 24"/>
              <a:gd name="T4" fmla="*/ 2147483647 w 7516"/>
              <a:gd name="T5" fmla="*/ 2147483647 h 24"/>
              <a:gd name="T6" fmla="*/ 0 w 7516"/>
              <a:gd name="T7" fmla="*/ 2147483647 h 24"/>
              <a:gd name="T8" fmla="*/ 2147483647 w 7516"/>
              <a:gd name="T9" fmla="*/ 0 h 24"/>
              <a:gd name="T10" fmla="*/ 2147483647 w 7516"/>
              <a:gd name="T11" fmla="*/ 0 h 24"/>
              <a:gd name="T12" fmla="*/ 2147483647 w 7516"/>
              <a:gd name="T13" fmla="*/ 2147483647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4">
                <a:moveTo>
                  <a:pt x="7515" y="12"/>
                </a:moveTo>
                <a:lnTo>
                  <a:pt x="7505" y="23"/>
                </a:lnTo>
                <a:lnTo>
                  <a:pt x="14" y="23"/>
                </a:lnTo>
                <a:lnTo>
                  <a:pt x="0" y="12"/>
                </a:lnTo>
                <a:lnTo>
                  <a:pt x="14" y="0"/>
                </a:lnTo>
                <a:lnTo>
                  <a:pt x="7505" y="0"/>
                </a:lnTo>
                <a:lnTo>
                  <a:pt x="7515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79" name="Freeform 18"/>
          <p:cNvSpPr>
            <a:spLocks noChangeArrowheads="1"/>
          </p:cNvSpPr>
          <p:nvPr/>
        </p:nvSpPr>
        <p:spPr bwMode="auto">
          <a:xfrm>
            <a:off x="2950768" y="3570096"/>
            <a:ext cx="2557725" cy="7501"/>
          </a:xfrm>
          <a:custGeom>
            <a:avLst/>
            <a:gdLst>
              <a:gd name="T0" fmla="*/ 2147483647 w 7520"/>
              <a:gd name="T1" fmla="*/ 2147483647 h 24"/>
              <a:gd name="T2" fmla="*/ 2147483647 w 7520"/>
              <a:gd name="T3" fmla="*/ 2147483647 h 24"/>
              <a:gd name="T4" fmla="*/ 2147483647 w 7520"/>
              <a:gd name="T5" fmla="*/ 2147483647 h 24"/>
              <a:gd name="T6" fmla="*/ 0 w 7520"/>
              <a:gd name="T7" fmla="*/ 2147483647 h 24"/>
              <a:gd name="T8" fmla="*/ 2147483647 w 7520"/>
              <a:gd name="T9" fmla="*/ 0 h 24"/>
              <a:gd name="T10" fmla="*/ 2147483647 w 7520"/>
              <a:gd name="T11" fmla="*/ 0 h 24"/>
              <a:gd name="T12" fmla="*/ 2147483647 w 7520"/>
              <a:gd name="T13" fmla="*/ 2147483647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4">
                <a:moveTo>
                  <a:pt x="7519" y="12"/>
                </a:moveTo>
                <a:lnTo>
                  <a:pt x="7510" y="23"/>
                </a:lnTo>
                <a:lnTo>
                  <a:pt x="14" y="23"/>
                </a:lnTo>
                <a:lnTo>
                  <a:pt x="0" y="12"/>
                </a:lnTo>
                <a:lnTo>
                  <a:pt x="14" y="0"/>
                </a:lnTo>
                <a:lnTo>
                  <a:pt x="7510" y="0"/>
                </a:lnTo>
                <a:lnTo>
                  <a:pt x="7519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0" name="Freeform 19"/>
          <p:cNvSpPr>
            <a:spLocks noChangeArrowheads="1"/>
          </p:cNvSpPr>
          <p:nvPr/>
        </p:nvSpPr>
        <p:spPr bwMode="auto">
          <a:xfrm>
            <a:off x="5508489" y="3570096"/>
            <a:ext cx="2565227" cy="7501"/>
          </a:xfrm>
          <a:custGeom>
            <a:avLst/>
            <a:gdLst>
              <a:gd name="T0" fmla="*/ 2147483647 w 7542"/>
              <a:gd name="T1" fmla="*/ 2147483647 h 24"/>
              <a:gd name="T2" fmla="*/ 2147483647 w 7542"/>
              <a:gd name="T3" fmla="*/ 2147483647 h 24"/>
              <a:gd name="T4" fmla="*/ 2147483647 w 7542"/>
              <a:gd name="T5" fmla="*/ 2147483647 h 24"/>
              <a:gd name="T6" fmla="*/ 0 w 7542"/>
              <a:gd name="T7" fmla="*/ 2147483647 h 24"/>
              <a:gd name="T8" fmla="*/ 2147483647 w 7542"/>
              <a:gd name="T9" fmla="*/ 0 h 24"/>
              <a:gd name="T10" fmla="*/ 2147483647 w 7542"/>
              <a:gd name="T11" fmla="*/ 0 h 24"/>
              <a:gd name="T12" fmla="*/ 2147483647 w 7542"/>
              <a:gd name="T13" fmla="*/ 2147483647 h 2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4">
                <a:moveTo>
                  <a:pt x="7541" y="12"/>
                </a:moveTo>
                <a:lnTo>
                  <a:pt x="7531" y="23"/>
                </a:lnTo>
                <a:lnTo>
                  <a:pt x="16" y="23"/>
                </a:lnTo>
                <a:lnTo>
                  <a:pt x="0" y="12"/>
                </a:lnTo>
                <a:lnTo>
                  <a:pt x="16" y="0"/>
                </a:lnTo>
                <a:lnTo>
                  <a:pt x="7531" y="0"/>
                </a:lnTo>
                <a:lnTo>
                  <a:pt x="7541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1" name="Freeform 20"/>
          <p:cNvSpPr>
            <a:spLocks noChangeArrowheads="1"/>
          </p:cNvSpPr>
          <p:nvPr/>
        </p:nvSpPr>
        <p:spPr bwMode="auto">
          <a:xfrm>
            <a:off x="394535" y="4330618"/>
            <a:ext cx="2556226" cy="9000"/>
          </a:xfrm>
          <a:custGeom>
            <a:avLst/>
            <a:gdLst>
              <a:gd name="T0" fmla="*/ 2147483647 w 7516"/>
              <a:gd name="T1" fmla="*/ 2147483647 h 25"/>
              <a:gd name="T2" fmla="*/ 2147483647 w 7516"/>
              <a:gd name="T3" fmla="*/ 2147483647 h 25"/>
              <a:gd name="T4" fmla="*/ 2147483647 w 7516"/>
              <a:gd name="T5" fmla="*/ 2147483647 h 25"/>
              <a:gd name="T6" fmla="*/ 0 w 7516"/>
              <a:gd name="T7" fmla="*/ 2147483647 h 25"/>
              <a:gd name="T8" fmla="*/ 2147483647 w 7516"/>
              <a:gd name="T9" fmla="*/ 0 h 25"/>
              <a:gd name="T10" fmla="*/ 2147483647 w 7516"/>
              <a:gd name="T11" fmla="*/ 0 h 25"/>
              <a:gd name="T12" fmla="*/ 2147483647 w 751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5">
                <a:moveTo>
                  <a:pt x="7515" y="13"/>
                </a:moveTo>
                <a:lnTo>
                  <a:pt x="7505" y="24"/>
                </a:lnTo>
                <a:lnTo>
                  <a:pt x="14" y="24"/>
                </a:lnTo>
                <a:lnTo>
                  <a:pt x="0" y="13"/>
                </a:lnTo>
                <a:lnTo>
                  <a:pt x="14" y="0"/>
                </a:lnTo>
                <a:lnTo>
                  <a:pt x="7505" y="0"/>
                </a:lnTo>
                <a:lnTo>
                  <a:pt x="7515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2" name="Freeform 21"/>
          <p:cNvSpPr>
            <a:spLocks noChangeArrowheads="1"/>
          </p:cNvSpPr>
          <p:nvPr/>
        </p:nvSpPr>
        <p:spPr bwMode="auto">
          <a:xfrm>
            <a:off x="2950768" y="4330618"/>
            <a:ext cx="2557725" cy="9000"/>
          </a:xfrm>
          <a:custGeom>
            <a:avLst/>
            <a:gdLst>
              <a:gd name="T0" fmla="*/ 2147483647 w 7520"/>
              <a:gd name="T1" fmla="*/ 2147483647 h 25"/>
              <a:gd name="T2" fmla="*/ 2147483647 w 7520"/>
              <a:gd name="T3" fmla="*/ 2147483647 h 25"/>
              <a:gd name="T4" fmla="*/ 2147483647 w 7520"/>
              <a:gd name="T5" fmla="*/ 2147483647 h 25"/>
              <a:gd name="T6" fmla="*/ 0 w 7520"/>
              <a:gd name="T7" fmla="*/ 2147483647 h 25"/>
              <a:gd name="T8" fmla="*/ 2147483647 w 7520"/>
              <a:gd name="T9" fmla="*/ 0 h 25"/>
              <a:gd name="T10" fmla="*/ 2147483647 w 7520"/>
              <a:gd name="T11" fmla="*/ 0 h 25"/>
              <a:gd name="T12" fmla="*/ 2147483647 w 752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5">
                <a:moveTo>
                  <a:pt x="7519" y="13"/>
                </a:moveTo>
                <a:lnTo>
                  <a:pt x="7510" y="24"/>
                </a:lnTo>
                <a:lnTo>
                  <a:pt x="14" y="24"/>
                </a:lnTo>
                <a:lnTo>
                  <a:pt x="0" y="13"/>
                </a:lnTo>
                <a:lnTo>
                  <a:pt x="14" y="0"/>
                </a:lnTo>
                <a:lnTo>
                  <a:pt x="7510" y="0"/>
                </a:lnTo>
                <a:lnTo>
                  <a:pt x="7519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3" name="Freeform 22"/>
          <p:cNvSpPr>
            <a:spLocks noChangeArrowheads="1"/>
          </p:cNvSpPr>
          <p:nvPr/>
        </p:nvSpPr>
        <p:spPr bwMode="auto">
          <a:xfrm>
            <a:off x="5508489" y="4330618"/>
            <a:ext cx="2565227" cy="9000"/>
          </a:xfrm>
          <a:custGeom>
            <a:avLst/>
            <a:gdLst>
              <a:gd name="T0" fmla="*/ 2147483647 w 7542"/>
              <a:gd name="T1" fmla="*/ 2147483647 h 25"/>
              <a:gd name="T2" fmla="*/ 2147483647 w 7542"/>
              <a:gd name="T3" fmla="*/ 2147483647 h 25"/>
              <a:gd name="T4" fmla="*/ 2147483647 w 7542"/>
              <a:gd name="T5" fmla="*/ 2147483647 h 25"/>
              <a:gd name="T6" fmla="*/ 0 w 7542"/>
              <a:gd name="T7" fmla="*/ 2147483647 h 25"/>
              <a:gd name="T8" fmla="*/ 2147483647 w 7542"/>
              <a:gd name="T9" fmla="*/ 0 h 25"/>
              <a:gd name="T10" fmla="*/ 2147483647 w 7542"/>
              <a:gd name="T11" fmla="*/ 0 h 25"/>
              <a:gd name="T12" fmla="*/ 2147483647 w 7542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5">
                <a:moveTo>
                  <a:pt x="7541" y="13"/>
                </a:moveTo>
                <a:lnTo>
                  <a:pt x="7531" y="24"/>
                </a:lnTo>
                <a:lnTo>
                  <a:pt x="16" y="24"/>
                </a:lnTo>
                <a:lnTo>
                  <a:pt x="0" y="13"/>
                </a:lnTo>
                <a:lnTo>
                  <a:pt x="16" y="0"/>
                </a:lnTo>
                <a:lnTo>
                  <a:pt x="7531" y="0"/>
                </a:lnTo>
                <a:lnTo>
                  <a:pt x="7541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4" name="Freeform 23"/>
          <p:cNvSpPr>
            <a:spLocks noChangeArrowheads="1"/>
          </p:cNvSpPr>
          <p:nvPr/>
        </p:nvSpPr>
        <p:spPr bwMode="auto">
          <a:xfrm>
            <a:off x="394535" y="5089639"/>
            <a:ext cx="2556226" cy="9000"/>
          </a:xfrm>
          <a:custGeom>
            <a:avLst/>
            <a:gdLst>
              <a:gd name="T0" fmla="*/ 2147483647 w 7516"/>
              <a:gd name="T1" fmla="*/ 2147483647 h 25"/>
              <a:gd name="T2" fmla="*/ 2147483647 w 7516"/>
              <a:gd name="T3" fmla="*/ 2147483647 h 25"/>
              <a:gd name="T4" fmla="*/ 2147483647 w 7516"/>
              <a:gd name="T5" fmla="*/ 2147483647 h 25"/>
              <a:gd name="T6" fmla="*/ 0 w 7516"/>
              <a:gd name="T7" fmla="*/ 2147483647 h 25"/>
              <a:gd name="T8" fmla="*/ 2147483647 w 7516"/>
              <a:gd name="T9" fmla="*/ 0 h 25"/>
              <a:gd name="T10" fmla="*/ 2147483647 w 7516"/>
              <a:gd name="T11" fmla="*/ 0 h 25"/>
              <a:gd name="T12" fmla="*/ 2147483647 w 751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16" h="25">
                <a:moveTo>
                  <a:pt x="7515" y="13"/>
                </a:moveTo>
                <a:lnTo>
                  <a:pt x="7505" y="24"/>
                </a:lnTo>
                <a:lnTo>
                  <a:pt x="14" y="24"/>
                </a:lnTo>
                <a:lnTo>
                  <a:pt x="0" y="13"/>
                </a:lnTo>
                <a:lnTo>
                  <a:pt x="14" y="0"/>
                </a:lnTo>
                <a:lnTo>
                  <a:pt x="7505" y="0"/>
                </a:lnTo>
                <a:lnTo>
                  <a:pt x="7515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5" name="Freeform 24"/>
          <p:cNvSpPr>
            <a:spLocks noChangeArrowheads="1"/>
          </p:cNvSpPr>
          <p:nvPr/>
        </p:nvSpPr>
        <p:spPr bwMode="auto">
          <a:xfrm>
            <a:off x="2950768" y="5089639"/>
            <a:ext cx="2557725" cy="9000"/>
          </a:xfrm>
          <a:custGeom>
            <a:avLst/>
            <a:gdLst>
              <a:gd name="T0" fmla="*/ 2147483647 w 7520"/>
              <a:gd name="T1" fmla="*/ 2147483647 h 25"/>
              <a:gd name="T2" fmla="*/ 2147483647 w 7520"/>
              <a:gd name="T3" fmla="*/ 2147483647 h 25"/>
              <a:gd name="T4" fmla="*/ 2147483647 w 7520"/>
              <a:gd name="T5" fmla="*/ 2147483647 h 25"/>
              <a:gd name="T6" fmla="*/ 0 w 7520"/>
              <a:gd name="T7" fmla="*/ 2147483647 h 25"/>
              <a:gd name="T8" fmla="*/ 2147483647 w 7520"/>
              <a:gd name="T9" fmla="*/ 0 h 25"/>
              <a:gd name="T10" fmla="*/ 2147483647 w 7520"/>
              <a:gd name="T11" fmla="*/ 0 h 25"/>
              <a:gd name="T12" fmla="*/ 2147483647 w 752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20" h="25">
                <a:moveTo>
                  <a:pt x="7519" y="13"/>
                </a:moveTo>
                <a:lnTo>
                  <a:pt x="7510" y="24"/>
                </a:lnTo>
                <a:lnTo>
                  <a:pt x="14" y="24"/>
                </a:lnTo>
                <a:lnTo>
                  <a:pt x="0" y="13"/>
                </a:lnTo>
                <a:lnTo>
                  <a:pt x="14" y="0"/>
                </a:lnTo>
                <a:lnTo>
                  <a:pt x="7510" y="0"/>
                </a:lnTo>
                <a:lnTo>
                  <a:pt x="7519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6" name="Freeform 25"/>
          <p:cNvSpPr>
            <a:spLocks noChangeArrowheads="1"/>
          </p:cNvSpPr>
          <p:nvPr/>
        </p:nvSpPr>
        <p:spPr bwMode="auto">
          <a:xfrm>
            <a:off x="5508489" y="5089639"/>
            <a:ext cx="2565227" cy="9000"/>
          </a:xfrm>
          <a:custGeom>
            <a:avLst/>
            <a:gdLst>
              <a:gd name="T0" fmla="*/ 2147483647 w 7542"/>
              <a:gd name="T1" fmla="*/ 2147483647 h 25"/>
              <a:gd name="T2" fmla="*/ 2147483647 w 7542"/>
              <a:gd name="T3" fmla="*/ 2147483647 h 25"/>
              <a:gd name="T4" fmla="*/ 2147483647 w 7542"/>
              <a:gd name="T5" fmla="*/ 2147483647 h 25"/>
              <a:gd name="T6" fmla="*/ 0 w 7542"/>
              <a:gd name="T7" fmla="*/ 2147483647 h 25"/>
              <a:gd name="T8" fmla="*/ 2147483647 w 7542"/>
              <a:gd name="T9" fmla="*/ 0 h 25"/>
              <a:gd name="T10" fmla="*/ 2147483647 w 7542"/>
              <a:gd name="T11" fmla="*/ 0 h 25"/>
              <a:gd name="T12" fmla="*/ 2147483647 w 7542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2" h="25">
                <a:moveTo>
                  <a:pt x="7541" y="13"/>
                </a:moveTo>
                <a:lnTo>
                  <a:pt x="7531" y="24"/>
                </a:lnTo>
                <a:lnTo>
                  <a:pt x="16" y="24"/>
                </a:lnTo>
                <a:lnTo>
                  <a:pt x="0" y="13"/>
                </a:lnTo>
                <a:lnTo>
                  <a:pt x="16" y="0"/>
                </a:lnTo>
                <a:lnTo>
                  <a:pt x="7531" y="0"/>
                </a:lnTo>
                <a:lnTo>
                  <a:pt x="7541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7" name="Freeform 26"/>
          <p:cNvSpPr>
            <a:spLocks noChangeArrowheads="1"/>
          </p:cNvSpPr>
          <p:nvPr/>
        </p:nvSpPr>
        <p:spPr bwMode="auto">
          <a:xfrm>
            <a:off x="391535" y="5850160"/>
            <a:ext cx="2565227" cy="9000"/>
          </a:xfrm>
          <a:custGeom>
            <a:avLst/>
            <a:gdLst>
              <a:gd name="T0" fmla="*/ 2147483647 w 7540"/>
              <a:gd name="T1" fmla="*/ 2147483647 h 25"/>
              <a:gd name="T2" fmla="*/ 2147483647 w 7540"/>
              <a:gd name="T3" fmla="*/ 2147483647 h 25"/>
              <a:gd name="T4" fmla="*/ 0 w 7540"/>
              <a:gd name="T5" fmla="*/ 2147483647 h 25"/>
              <a:gd name="T6" fmla="*/ 2147483647 w 7540"/>
              <a:gd name="T7" fmla="*/ 2147483647 h 25"/>
              <a:gd name="T8" fmla="*/ 2147483647 w 7540"/>
              <a:gd name="T9" fmla="*/ 0 h 25"/>
              <a:gd name="T10" fmla="*/ 2147483647 w 7540"/>
              <a:gd name="T11" fmla="*/ 0 h 25"/>
              <a:gd name="T12" fmla="*/ 2147483647 w 7540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0" h="25">
                <a:moveTo>
                  <a:pt x="7525" y="13"/>
                </a:moveTo>
                <a:lnTo>
                  <a:pt x="7539" y="24"/>
                </a:lnTo>
                <a:lnTo>
                  <a:pt x="0" y="24"/>
                </a:lnTo>
                <a:lnTo>
                  <a:pt x="10" y="13"/>
                </a:lnTo>
                <a:lnTo>
                  <a:pt x="24" y="0"/>
                </a:lnTo>
                <a:lnTo>
                  <a:pt x="7515" y="0"/>
                </a:lnTo>
                <a:lnTo>
                  <a:pt x="7525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8" name="Freeform 27"/>
          <p:cNvSpPr>
            <a:spLocks noChangeArrowheads="1"/>
          </p:cNvSpPr>
          <p:nvPr/>
        </p:nvSpPr>
        <p:spPr bwMode="auto">
          <a:xfrm>
            <a:off x="2947761" y="5850160"/>
            <a:ext cx="2566726" cy="9000"/>
          </a:xfrm>
          <a:custGeom>
            <a:avLst/>
            <a:gdLst>
              <a:gd name="T0" fmla="*/ 2147483647 w 7546"/>
              <a:gd name="T1" fmla="*/ 2147483647 h 25"/>
              <a:gd name="T2" fmla="*/ 2147483647 w 7546"/>
              <a:gd name="T3" fmla="*/ 2147483647 h 25"/>
              <a:gd name="T4" fmla="*/ 0 w 7546"/>
              <a:gd name="T5" fmla="*/ 2147483647 h 25"/>
              <a:gd name="T6" fmla="*/ 2147483647 w 7546"/>
              <a:gd name="T7" fmla="*/ 2147483647 h 25"/>
              <a:gd name="T8" fmla="*/ 2147483647 w 7546"/>
              <a:gd name="T9" fmla="*/ 0 h 25"/>
              <a:gd name="T10" fmla="*/ 2147483647 w 7546"/>
              <a:gd name="T11" fmla="*/ 0 h 25"/>
              <a:gd name="T12" fmla="*/ 2147483647 w 754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46" h="25">
                <a:moveTo>
                  <a:pt x="7529" y="13"/>
                </a:moveTo>
                <a:lnTo>
                  <a:pt x="7545" y="24"/>
                </a:lnTo>
                <a:lnTo>
                  <a:pt x="0" y="24"/>
                </a:lnTo>
                <a:lnTo>
                  <a:pt x="10" y="13"/>
                </a:lnTo>
                <a:lnTo>
                  <a:pt x="24" y="0"/>
                </a:lnTo>
                <a:lnTo>
                  <a:pt x="7520" y="0"/>
                </a:lnTo>
                <a:lnTo>
                  <a:pt x="7529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89" name="Freeform 28"/>
          <p:cNvSpPr>
            <a:spLocks noChangeArrowheads="1"/>
          </p:cNvSpPr>
          <p:nvPr/>
        </p:nvSpPr>
        <p:spPr bwMode="auto">
          <a:xfrm>
            <a:off x="5505486" y="5850160"/>
            <a:ext cx="2574227" cy="9000"/>
          </a:xfrm>
          <a:custGeom>
            <a:avLst/>
            <a:gdLst>
              <a:gd name="T0" fmla="*/ 2147483647 w 7566"/>
              <a:gd name="T1" fmla="*/ 2147483647 h 25"/>
              <a:gd name="T2" fmla="*/ 2147483647 w 7566"/>
              <a:gd name="T3" fmla="*/ 2147483647 h 25"/>
              <a:gd name="T4" fmla="*/ 0 w 7566"/>
              <a:gd name="T5" fmla="*/ 2147483647 h 25"/>
              <a:gd name="T6" fmla="*/ 2147483647 w 7566"/>
              <a:gd name="T7" fmla="*/ 2147483647 h 25"/>
              <a:gd name="T8" fmla="*/ 2147483647 w 7566"/>
              <a:gd name="T9" fmla="*/ 0 h 25"/>
              <a:gd name="T10" fmla="*/ 2147483647 w 7566"/>
              <a:gd name="T11" fmla="*/ 0 h 25"/>
              <a:gd name="T12" fmla="*/ 2147483647 w 7566"/>
              <a:gd name="T13" fmla="*/ 2147483647 h 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566" h="25">
                <a:moveTo>
                  <a:pt x="7550" y="13"/>
                </a:moveTo>
                <a:lnTo>
                  <a:pt x="7565" y="24"/>
                </a:lnTo>
                <a:lnTo>
                  <a:pt x="0" y="24"/>
                </a:lnTo>
                <a:lnTo>
                  <a:pt x="9" y="13"/>
                </a:lnTo>
                <a:lnTo>
                  <a:pt x="25" y="0"/>
                </a:lnTo>
                <a:lnTo>
                  <a:pt x="7540" y="0"/>
                </a:lnTo>
                <a:lnTo>
                  <a:pt x="7550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0" name="Freeform 29"/>
          <p:cNvSpPr>
            <a:spLocks noChangeArrowheads="1"/>
          </p:cNvSpPr>
          <p:nvPr/>
        </p:nvSpPr>
        <p:spPr bwMode="auto">
          <a:xfrm>
            <a:off x="391541" y="1095029"/>
            <a:ext cx="9001" cy="204006"/>
          </a:xfrm>
          <a:custGeom>
            <a:avLst/>
            <a:gdLst>
              <a:gd name="T0" fmla="*/ 2147483647 w 25"/>
              <a:gd name="T1" fmla="*/ 2147483647 h 598"/>
              <a:gd name="T2" fmla="*/ 2147483647 w 25"/>
              <a:gd name="T3" fmla="*/ 2147483647 h 598"/>
              <a:gd name="T4" fmla="*/ 2147483647 w 25"/>
              <a:gd name="T5" fmla="*/ 2147483647 h 598"/>
              <a:gd name="T6" fmla="*/ 2147483647 w 25"/>
              <a:gd name="T7" fmla="*/ 2147483647 h 598"/>
              <a:gd name="T8" fmla="*/ 0 w 25"/>
              <a:gd name="T9" fmla="*/ 2147483647 h 598"/>
              <a:gd name="T10" fmla="*/ 0 w 25"/>
              <a:gd name="T11" fmla="*/ 0 h 598"/>
              <a:gd name="T12" fmla="*/ 2147483647 w 25"/>
              <a:gd name="T13" fmla="*/ 2147483647 h 5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598">
                <a:moveTo>
                  <a:pt x="10" y="11"/>
                </a:moveTo>
                <a:lnTo>
                  <a:pt x="24" y="24"/>
                </a:lnTo>
                <a:lnTo>
                  <a:pt x="24" y="573"/>
                </a:lnTo>
                <a:lnTo>
                  <a:pt x="10" y="585"/>
                </a:lnTo>
                <a:lnTo>
                  <a:pt x="0" y="597"/>
                </a:lnTo>
                <a:lnTo>
                  <a:pt x="0" y="0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1" name="Freeform 30"/>
          <p:cNvSpPr>
            <a:spLocks noChangeArrowheads="1"/>
          </p:cNvSpPr>
          <p:nvPr/>
        </p:nvSpPr>
        <p:spPr bwMode="auto">
          <a:xfrm>
            <a:off x="391541" y="1290038"/>
            <a:ext cx="9001" cy="768021"/>
          </a:xfrm>
          <a:custGeom>
            <a:avLst/>
            <a:gdLst>
              <a:gd name="T0" fmla="*/ 2147483647 w 25"/>
              <a:gd name="T1" fmla="*/ 2147483647 h 2259"/>
              <a:gd name="T2" fmla="*/ 2147483647 w 25"/>
              <a:gd name="T3" fmla="*/ 2147483647 h 2259"/>
              <a:gd name="T4" fmla="*/ 2147483647 w 25"/>
              <a:gd name="T5" fmla="*/ 2147483647 h 2259"/>
              <a:gd name="T6" fmla="*/ 2147483647 w 25"/>
              <a:gd name="T7" fmla="*/ 2147483647 h 2259"/>
              <a:gd name="T8" fmla="*/ 0 w 25"/>
              <a:gd name="T9" fmla="*/ 2147483647 h 2259"/>
              <a:gd name="T10" fmla="*/ 0 w 25"/>
              <a:gd name="T11" fmla="*/ 0 h 2259"/>
              <a:gd name="T12" fmla="*/ 2147483647 w 25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9">
                <a:moveTo>
                  <a:pt x="10" y="12"/>
                </a:moveTo>
                <a:lnTo>
                  <a:pt x="24" y="24"/>
                </a:lnTo>
                <a:lnTo>
                  <a:pt x="24" y="2234"/>
                </a:lnTo>
                <a:lnTo>
                  <a:pt x="10" y="2246"/>
                </a:lnTo>
                <a:lnTo>
                  <a:pt x="0" y="2258"/>
                </a:lnTo>
                <a:lnTo>
                  <a:pt x="0" y="0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2" name="Freeform 31"/>
          <p:cNvSpPr>
            <a:spLocks noChangeArrowheads="1"/>
          </p:cNvSpPr>
          <p:nvPr/>
        </p:nvSpPr>
        <p:spPr bwMode="auto">
          <a:xfrm>
            <a:off x="391541" y="2050559"/>
            <a:ext cx="9001" cy="768021"/>
          </a:xfrm>
          <a:custGeom>
            <a:avLst/>
            <a:gdLst>
              <a:gd name="T0" fmla="*/ 2147483647 w 25"/>
              <a:gd name="T1" fmla="*/ 2147483647 h 2259"/>
              <a:gd name="T2" fmla="*/ 2147483647 w 25"/>
              <a:gd name="T3" fmla="*/ 2147483647 h 2259"/>
              <a:gd name="T4" fmla="*/ 2147483647 w 25"/>
              <a:gd name="T5" fmla="*/ 2147483647 h 2259"/>
              <a:gd name="T6" fmla="*/ 2147483647 w 25"/>
              <a:gd name="T7" fmla="*/ 2147483647 h 2259"/>
              <a:gd name="T8" fmla="*/ 0 w 25"/>
              <a:gd name="T9" fmla="*/ 2147483647 h 2259"/>
              <a:gd name="T10" fmla="*/ 0 w 25"/>
              <a:gd name="T11" fmla="*/ 0 h 2259"/>
              <a:gd name="T12" fmla="*/ 2147483647 w 25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9">
                <a:moveTo>
                  <a:pt x="10" y="12"/>
                </a:moveTo>
                <a:lnTo>
                  <a:pt x="24" y="24"/>
                </a:lnTo>
                <a:lnTo>
                  <a:pt x="24" y="2234"/>
                </a:lnTo>
                <a:lnTo>
                  <a:pt x="10" y="2246"/>
                </a:lnTo>
                <a:lnTo>
                  <a:pt x="0" y="2258"/>
                </a:lnTo>
                <a:lnTo>
                  <a:pt x="0" y="0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3" name="Freeform 32"/>
          <p:cNvSpPr>
            <a:spLocks noChangeArrowheads="1"/>
          </p:cNvSpPr>
          <p:nvPr/>
        </p:nvSpPr>
        <p:spPr bwMode="auto">
          <a:xfrm>
            <a:off x="391541" y="2811081"/>
            <a:ext cx="9001" cy="768021"/>
          </a:xfrm>
          <a:custGeom>
            <a:avLst/>
            <a:gdLst>
              <a:gd name="T0" fmla="*/ 2147483647 w 25"/>
              <a:gd name="T1" fmla="*/ 2147483647 h 2258"/>
              <a:gd name="T2" fmla="*/ 2147483647 w 25"/>
              <a:gd name="T3" fmla="*/ 2147483647 h 2258"/>
              <a:gd name="T4" fmla="*/ 2147483647 w 25"/>
              <a:gd name="T5" fmla="*/ 2147483647 h 2258"/>
              <a:gd name="T6" fmla="*/ 2147483647 w 25"/>
              <a:gd name="T7" fmla="*/ 2147483647 h 2258"/>
              <a:gd name="T8" fmla="*/ 0 w 25"/>
              <a:gd name="T9" fmla="*/ 2147483647 h 2258"/>
              <a:gd name="T10" fmla="*/ 0 w 25"/>
              <a:gd name="T11" fmla="*/ 0 h 2258"/>
              <a:gd name="T12" fmla="*/ 2147483647 w 25"/>
              <a:gd name="T13" fmla="*/ 2147483647 h 2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8">
                <a:moveTo>
                  <a:pt x="10" y="12"/>
                </a:moveTo>
                <a:lnTo>
                  <a:pt x="24" y="24"/>
                </a:lnTo>
                <a:lnTo>
                  <a:pt x="24" y="2234"/>
                </a:lnTo>
                <a:lnTo>
                  <a:pt x="10" y="2246"/>
                </a:lnTo>
                <a:lnTo>
                  <a:pt x="0" y="2257"/>
                </a:lnTo>
                <a:lnTo>
                  <a:pt x="0" y="0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4" name="Freeform 33"/>
          <p:cNvSpPr>
            <a:spLocks noChangeArrowheads="1"/>
          </p:cNvSpPr>
          <p:nvPr/>
        </p:nvSpPr>
        <p:spPr bwMode="auto">
          <a:xfrm>
            <a:off x="391541" y="2811081"/>
            <a:ext cx="9001" cy="768021"/>
          </a:xfrm>
          <a:custGeom>
            <a:avLst/>
            <a:gdLst>
              <a:gd name="T0" fmla="*/ 2147483647 w 25"/>
              <a:gd name="T1" fmla="*/ 2147483647 h 2258"/>
              <a:gd name="T2" fmla="*/ 2147483647 w 25"/>
              <a:gd name="T3" fmla="*/ 2147483647 h 2258"/>
              <a:gd name="T4" fmla="*/ 2147483647 w 25"/>
              <a:gd name="T5" fmla="*/ 2147483647 h 2258"/>
              <a:gd name="T6" fmla="*/ 2147483647 w 25"/>
              <a:gd name="T7" fmla="*/ 2147483647 h 2258"/>
              <a:gd name="T8" fmla="*/ 0 w 25"/>
              <a:gd name="T9" fmla="*/ 2147483647 h 2258"/>
              <a:gd name="T10" fmla="*/ 0 w 25"/>
              <a:gd name="T11" fmla="*/ 0 h 2258"/>
              <a:gd name="T12" fmla="*/ 2147483647 w 25"/>
              <a:gd name="T13" fmla="*/ 2147483647 h 2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8">
                <a:moveTo>
                  <a:pt x="10" y="12"/>
                </a:moveTo>
                <a:lnTo>
                  <a:pt x="24" y="24"/>
                </a:lnTo>
                <a:lnTo>
                  <a:pt x="24" y="2234"/>
                </a:lnTo>
                <a:lnTo>
                  <a:pt x="10" y="2246"/>
                </a:lnTo>
                <a:lnTo>
                  <a:pt x="0" y="2257"/>
                </a:lnTo>
                <a:lnTo>
                  <a:pt x="0" y="0"/>
                </a:lnTo>
                <a:lnTo>
                  <a:pt x="10" y="12"/>
                </a:lnTo>
              </a:path>
            </a:pathLst>
          </a:custGeom>
          <a:noFill/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5" name="Freeform 34"/>
          <p:cNvSpPr>
            <a:spLocks noChangeArrowheads="1"/>
          </p:cNvSpPr>
          <p:nvPr/>
        </p:nvSpPr>
        <p:spPr bwMode="auto">
          <a:xfrm>
            <a:off x="391541" y="3570096"/>
            <a:ext cx="9001" cy="768021"/>
          </a:xfrm>
          <a:custGeom>
            <a:avLst/>
            <a:gdLst>
              <a:gd name="T0" fmla="*/ 2147483647 w 25"/>
              <a:gd name="T1" fmla="*/ 2147483647 h 2258"/>
              <a:gd name="T2" fmla="*/ 2147483647 w 25"/>
              <a:gd name="T3" fmla="*/ 2147483647 h 2258"/>
              <a:gd name="T4" fmla="*/ 2147483647 w 25"/>
              <a:gd name="T5" fmla="*/ 2147483647 h 2258"/>
              <a:gd name="T6" fmla="*/ 2147483647 w 25"/>
              <a:gd name="T7" fmla="*/ 2147483647 h 2258"/>
              <a:gd name="T8" fmla="*/ 0 w 25"/>
              <a:gd name="T9" fmla="*/ 2147483647 h 2258"/>
              <a:gd name="T10" fmla="*/ 0 w 25"/>
              <a:gd name="T11" fmla="*/ 0 h 2258"/>
              <a:gd name="T12" fmla="*/ 2147483647 w 25"/>
              <a:gd name="T13" fmla="*/ 2147483647 h 2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8">
                <a:moveTo>
                  <a:pt x="10" y="12"/>
                </a:moveTo>
                <a:lnTo>
                  <a:pt x="24" y="23"/>
                </a:lnTo>
                <a:lnTo>
                  <a:pt x="24" y="2233"/>
                </a:lnTo>
                <a:lnTo>
                  <a:pt x="10" y="2246"/>
                </a:lnTo>
                <a:lnTo>
                  <a:pt x="0" y="2257"/>
                </a:lnTo>
                <a:lnTo>
                  <a:pt x="0" y="0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6" name="Freeform 35"/>
          <p:cNvSpPr>
            <a:spLocks noChangeArrowheads="1"/>
          </p:cNvSpPr>
          <p:nvPr/>
        </p:nvSpPr>
        <p:spPr bwMode="auto">
          <a:xfrm>
            <a:off x="391541" y="4330617"/>
            <a:ext cx="9001" cy="768021"/>
          </a:xfrm>
          <a:custGeom>
            <a:avLst/>
            <a:gdLst>
              <a:gd name="T0" fmla="*/ 2147483647 w 25"/>
              <a:gd name="T1" fmla="*/ 2147483647 h 2259"/>
              <a:gd name="T2" fmla="*/ 2147483647 w 25"/>
              <a:gd name="T3" fmla="*/ 2147483647 h 2259"/>
              <a:gd name="T4" fmla="*/ 2147483647 w 25"/>
              <a:gd name="T5" fmla="*/ 2147483647 h 2259"/>
              <a:gd name="T6" fmla="*/ 2147483647 w 25"/>
              <a:gd name="T7" fmla="*/ 2147483647 h 2259"/>
              <a:gd name="T8" fmla="*/ 0 w 25"/>
              <a:gd name="T9" fmla="*/ 2147483647 h 2259"/>
              <a:gd name="T10" fmla="*/ 0 w 25"/>
              <a:gd name="T11" fmla="*/ 0 h 2259"/>
              <a:gd name="T12" fmla="*/ 2147483647 w 25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9">
                <a:moveTo>
                  <a:pt x="10" y="13"/>
                </a:moveTo>
                <a:lnTo>
                  <a:pt x="24" y="24"/>
                </a:lnTo>
                <a:lnTo>
                  <a:pt x="24" y="2234"/>
                </a:lnTo>
                <a:lnTo>
                  <a:pt x="10" y="2247"/>
                </a:lnTo>
                <a:lnTo>
                  <a:pt x="0" y="2258"/>
                </a:lnTo>
                <a:lnTo>
                  <a:pt x="0" y="0"/>
                </a:lnTo>
                <a:lnTo>
                  <a:pt x="10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7" name="Freeform 36"/>
          <p:cNvSpPr>
            <a:spLocks noChangeArrowheads="1"/>
          </p:cNvSpPr>
          <p:nvPr/>
        </p:nvSpPr>
        <p:spPr bwMode="auto">
          <a:xfrm>
            <a:off x="391541" y="5089643"/>
            <a:ext cx="9001" cy="768021"/>
          </a:xfrm>
          <a:custGeom>
            <a:avLst/>
            <a:gdLst>
              <a:gd name="T0" fmla="*/ 2147483647 w 25"/>
              <a:gd name="T1" fmla="*/ 2147483647 h 2259"/>
              <a:gd name="T2" fmla="*/ 2147483647 w 25"/>
              <a:gd name="T3" fmla="*/ 2147483647 h 2259"/>
              <a:gd name="T4" fmla="*/ 2147483647 w 25"/>
              <a:gd name="T5" fmla="*/ 2147483647 h 2259"/>
              <a:gd name="T6" fmla="*/ 2147483647 w 25"/>
              <a:gd name="T7" fmla="*/ 2147483647 h 2259"/>
              <a:gd name="T8" fmla="*/ 0 w 25"/>
              <a:gd name="T9" fmla="*/ 2147483647 h 2259"/>
              <a:gd name="T10" fmla="*/ 0 w 25"/>
              <a:gd name="T11" fmla="*/ 0 h 2259"/>
              <a:gd name="T12" fmla="*/ 2147483647 w 25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59">
                <a:moveTo>
                  <a:pt x="10" y="13"/>
                </a:moveTo>
                <a:lnTo>
                  <a:pt x="24" y="24"/>
                </a:lnTo>
                <a:lnTo>
                  <a:pt x="24" y="2234"/>
                </a:lnTo>
                <a:lnTo>
                  <a:pt x="10" y="2247"/>
                </a:lnTo>
                <a:lnTo>
                  <a:pt x="0" y="2258"/>
                </a:lnTo>
                <a:lnTo>
                  <a:pt x="0" y="0"/>
                </a:lnTo>
                <a:lnTo>
                  <a:pt x="10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8" name="Freeform 37"/>
          <p:cNvSpPr>
            <a:spLocks noChangeArrowheads="1"/>
          </p:cNvSpPr>
          <p:nvPr/>
        </p:nvSpPr>
        <p:spPr bwMode="auto">
          <a:xfrm>
            <a:off x="2947767" y="1099537"/>
            <a:ext cx="9001" cy="195005"/>
          </a:xfrm>
          <a:custGeom>
            <a:avLst/>
            <a:gdLst>
              <a:gd name="T0" fmla="*/ 2147483647 w 25"/>
              <a:gd name="T1" fmla="*/ 0 h 575"/>
              <a:gd name="T2" fmla="*/ 2147483647 w 25"/>
              <a:gd name="T3" fmla="*/ 2147483647 h 575"/>
              <a:gd name="T4" fmla="*/ 2147483647 w 25"/>
              <a:gd name="T5" fmla="*/ 2147483647 h 575"/>
              <a:gd name="T6" fmla="*/ 2147483647 w 25"/>
              <a:gd name="T7" fmla="*/ 2147483647 h 575"/>
              <a:gd name="T8" fmla="*/ 0 w 25"/>
              <a:gd name="T9" fmla="*/ 2147483647 h 575"/>
              <a:gd name="T10" fmla="*/ 0 w 25"/>
              <a:gd name="T11" fmla="*/ 2147483647 h 575"/>
              <a:gd name="T12" fmla="*/ 2147483647 w 25"/>
              <a:gd name="T13" fmla="*/ 0 h 5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575">
                <a:moveTo>
                  <a:pt x="10" y="0"/>
                </a:moveTo>
                <a:lnTo>
                  <a:pt x="24" y="13"/>
                </a:lnTo>
                <a:lnTo>
                  <a:pt x="24" y="562"/>
                </a:lnTo>
                <a:lnTo>
                  <a:pt x="10" y="574"/>
                </a:lnTo>
                <a:lnTo>
                  <a:pt x="0" y="562"/>
                </a:lnTo>
                <a:lnTo>
                  <a:pt x="0" y="13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0999" name="Freeform 38"/>
          <p:cNvSpPr>
            <a:spLocks noChangeArrowheads="1"/>
          </p:cNvSpPr>
          <p:nvPr/>
        </p:nvSpPr>
        <p:spPr bwMode="auto">
          <a:xfrm>
            <a:off x="2947767" y="1294535"/>
            <a:ext cx="9001" cy="760520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2"/>
                </a:lnTo>
                <a:lnTo>
                  <a:pt x="24" y="2222"/>
                </a:lnTo>
                <a:lnTo>
                  <a:pt x="10" y="2234"/>
                </a:lnTo>
                <a:lnTo>
                  <a:pt x="0" y="2222"/>
                </a:lnTo>
                <a:lnTo>
                  <a:pt x="0" y="12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0" name="Freeform 39"/>
          <p:cNvSpPr>
            <a:spLocks noChangeArrowheads="1"/>
          </p:cNvSpPr>
          <p:nvPr/>
        </p:nvSpPr>
        <p:spPr bwMode="auto">
          <a:xfrm>
            <a:off x="2947767" y="2055062"/>
            <a:ext cx="9001" cy="760521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2"/>
                </a:lnTo>
                <a:lnTo>
                  <a:pt x="24" y="2222"/>
                </a:lnTo>
                <a:lnTo>
                  <a:pt x="10" y="2234"/>
                </a:lnTo>
                <a:lnTo>
                  <a:pt x="0" y="2222"/>
                </a:lnTo>
                <a:lnTo>
                  <a:pt x="0" y="12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1" name="Freeform 40"/>
          <p:cNvSpPr>
            <a:spLocks noChangeArrowheads="1"/>
          </p:cNvSpPr>
          <p:nvPr/>
        </p:nvSpPr>
        <p:spPr bwMode="auto">
          <a:xfrm>
            <a:off x="2947767" y="2814082"/>
            <a:ext cx="9001" cy="760521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2"/>
                </a:lnTo>
                <a:lnTo>
                  <a:pt x="24" y="2222"/>
                </a:lnTo>
                <a:lnTo>
                  <a:pt x="10" y="2234"/>
                </a:lnTo>
                <a:lnTo>
                  <a:pt x="0" y="2222"/>
                </a:lnTo>
                <a:lnTo>
                  <a:pt x="0" y="12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2" name="Freeform 41"/>
          <p:cNvSpPr>
            <a:spLocks noChangeArrowheads="1"/>
          </p:cNvSpPr>
          <p:nvPr/>
        </p:nvSpPr>
        <p:spPr bwMode="auto">
          <a:xfrm>
            <a:off x="2947767" y="3574597"/>
            <a:ext cx="9001" cy="760520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1"/>
                </a:lnTo>
                <a:lnTo>
                  <a:pt x="24" y="2221"/>
                </a:lnTo>
                <a:lnTo>
                  <a:pt x="10" y="2234"/>
                </a:lnTo>
                <a:lnTo>
                  <a:pt x="0" y="2221"/>
                </a:lnTo>
                <a:lnTo>
                  <a:pt x="0" y="11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3" name="Freeform 42"/>
          <p:cNvSpPr>
            <a:spLocks noChangeArrowheads="1"/>
          </p:cNvSpPr>
          <p:nvPr/>
        </p:nvSpPr>
        <p:spPr bwMode="auto">
          <a:xfrm>
            <a:off x="2947767" y="4335124"/>
            <a:ext cx="9001" cy="760521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1"/>
                </a:lnTo>
                <a:lnTo>
                  <a:pt x="24" y="2221"/>
                </a:lnTo>
                <a:lnTo>
                  <a:pt x="10" y="2234"/>
                </a:lnTo>
                <a:lnTo>
                  <a:pt x="0" y="2221"/>
                </a:lnTo>
                <a:lnTo>
                  <a:pt x="0" y="11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4" name="Freeform 43"/>
          <p:cNvSpPr>
            <a:spLocks noChangeArrowheads="1"/>
          </p:cNvSpPr>
          <p:nvPr/>
        </p:nvSpPr>
        <p:spPr bwMode="auto">
          <a:xfrm>
            <a:off x="2947767" y="5094144"/>
            <a:ext cx="9001" cy="760521"/>
          </a:xfrm>
          <a:custGeom>
            <a:avLst/>
            <a:gdLst>
              <a:gd name="T0" fmla="*/ 2147483647 w 25"/>
              <a:gd name="T1" fmla="*/ 0 h 2235"/>
              <a:gd name="T2" fmla="*/ 2147483647 w 25"/>
              <a:gd name="T3" fmla="*/ 2147483647 h 2235"/>
              <a:gd name="T4" fmla="*/ 2147483647 w 25"/>
              <a:gd name="T5" fmla="*/ 2147483647 h 2235"/>
              <a:gd name="T6" fmla="*/ 2147483647 w 25"/>
              <a:gd name="T7" fmla="*/ 2147483647 h 2235"/>
              <a:gd name="T8" fmla="*/ 0 w 25"/>
              <a:gd name="T9" fmla="*/ 2147483647 h 2235"/>
              <a:gd name="T10" fmla="*/ 0 w 25"/>
              <a:gd name="T11" fmla="*/ 2147483647 h 2235"/>
              <a:gd name="T12" fmla="*/ 2147483647 w 25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235">
                <a:moveTo>
                  <a:pt x="10" y="0"/>
                </a:moveTo>
                <a:lnTo>
                  <a:pt x="24" y="11"/>
                </a:lnTo>
                <a:lnTo>
                  <a:pt x="24" y="2221"/>
                </a:lnTo>
                <a:lnTo>
                  <a:pt x="10" y="2234"/>
                </a:lnTo>
                <a:lnTo>
                  <a:pt x="0" y="2221"/>
                </a:lnTo>
                <a:lnTo>
                  <a:pt x="0" y="11"/>
                </a:lnTo>
                <a:lnTo>
                  <a:pt x="10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5" name="Freeform 44"/>
          <p:cNvSpPr>
            <a:spLocks noChangeArrowheads="1"/>
          </p:cNvSpPr>
          <p:nvPr/>
        </p:nvSpPr>
        <p:spPr bwMode="auto">
          <a:xfrm>
            <a:off x="5505493" y="1099537"/>
            <a:ext cx="9001" cy="195005"/>
          </a:xfrm>
          <a:custGeom>
            <a:avLst/>
            <a:gdLst>
              <a:gd name="T0" fmla="*/ 2147483647 w 26"/>
              <a:gd name="T1" fmla="*/ 0 h 575"/>
              <a:gd name="T2" fmla="*/ 2147483647 w 26"/>
              <a:gd name="T3" fmla="*/ 2147483647 h 575"/>
              <a:gd name="T4" fmla="*/ 2147483647 w 26"/>
              <a:gd name="T5" fmla="*/ 2147483647 h 575"/>
              <a:gd name="T6" fmla="*/ 2147483647 w 26"/>
              <a:gd name="T7" fmla="*/ 2147483647 h 575"/>
              <a:gd name="T8" fmla="*/ 0 w 26"/>
              <a:gd name="T9" fmla="*/ 2147483647 h 575"/>
              <a:gd name="T10" fmla="*/ 0 w 26"/>
              <a:gd name="T11" fmla="*/ 2147483647 h 575"/>
              <a:gd name="T12" fmla="*/ 2147483647 w 26"/>
              <a:gd name="T13" fmla="*/ 0 h 57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575">
                <a:moveTo>
                  <a:pt x="9" y="0"/>
                </a:moveTo>
                <a:lnTo>
                  <a:pt x="25" y="13"/>
                </a:lnTo>
                <a:lnTo>
                  <a:pt x="25" y="562"/>
                </a:lnTo>
                <a:lnTo>
                  <a:pt x="9" y="574"/>
                </a:lnTo>
                <a:lnTo>
                  <a:pt x="0" y="562"/>
                </a:lnTo>
                <a:lnTo>
                  <a:pt x="0" y="13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6" name="Freeform 45"/>
          <p:cNvSpPr>
            <a:spLocks noChangeArrowheads="1"/>
          </p:cNvSpPr>
          <p:nvPr/>
        </p:nvSpPr>
        <p:spPr bwMode="auto">
          <a:xfrm>
            <a:off x="5505493" y="1294535"/>
            <a:ext cx="9001" cy="760520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2"/>
                </a:lnTo>
                <a:lnTo>
                  <a:pt x="25" y="2222"/>
                </a:lnTo>
                <a:lnTo>
                  <a:pt x="9" y="2234"/>
                </a:lnTo>
                <a:lnTo>
                  <a:pt x="0" y="2222"/>
                </a:lnTo>
                <a:lnTo>
                  <a:pt x="0" y="12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7" name="Freeform 46"/>
          <p:cNvSpPr>
            <a:spLocks noChangeArrowheads="1"/>
          </p:cNvSpPr>
          <p:nvPr/>
        </p:nvSpPr>
        <p:spPr bwMode="auto">
          <a:xfrm>
            <a:off x="5505493" y="2055062"/>
            <a:ext cx="9001" cy="760521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2"/>
                </a:lnTo>
                <a:lnTo>
                  <a:pt x="25" y="2222"/>
                </a:lnTo>
                <a:lnTo>
                  <a:pt x="9" y="2234"/>
                </a:lnTo>
                <a:lnTo>
                  <a:pt x="0" y="2222"/>
                </a:lnTo>
                <a:lnTo>
                  <a:pt x="0" y="12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8" name="Freeform 47"/>
          <p:cNvSpPr>
            <a:spLocks noChangeArrowheads="1"/>
          </p:cNvSpPr>
          <p:nvPr/>
        </p:nvSpPr>
        <p:spPr bwMode="auto">
          <a:xfrm>
            <a:off x="5505493" y="2814082"/>
            <a:ext cx="9001" cy="760521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2"/>
                </a:lnTo>
                <a:lnTo>
                  <a:pt x="25" y="2222"/>
                </a:lnTo>
                <a:lnTo>
                  <a:pt x="9" y="2234"/>
                </a:lnTo>
                <a:lnTo>
                  <a:pt x="0" y="2222"/>
                </a:lnTo>
                <a:lnTo>
                  <a:pt x="0" y="12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09" name="Freeform 48"/>
          <p:cNvSpPr>
            <a:spLocks noChangeArrowheads="1"/>
          </p:cNvSpPr>
          <p:nvPr/>
        </p:nvSpPr>
        <p:spPr bwMode="auto">
          <a:xfrm>
            <a:off x="5505493" y="3574597"/>
            <a:ext cx="9001" cy="760520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1"/>
                </a:lnTo>
                <a:lnTo>
                  <a:pt x="25" y="2221"/>
                </a:lnTo>
                <a:lnTo>
                  <a:pt x="9" y="2234"/>
                </a:lnTo>
                <a:lnTo>
                  <a:pt x="0" y="2221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0" name="Freeform 49"/>
          <p:cNvSpPr>
            <a:spLocks noChangeArrowheads="1"/>
          </p:cNvSpPr>
          <p:nvPr/>
        </p:nvSpPr>
        <p:spPr bwMode="auto">
          <a:xfrm>
            <a:off x="5505493" y="4335124"/>
            <a:ext cx="9001" cy="760521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1"/>
                </a:lnTo>
                <a:lnTo>
                  <a:pt x="25" y="2221"/>
                </a:lnTo>
                <a:lnTo>
                  <a:pt x="9" y="2234"/>
                </a:lnTo>
                <a:lnTo>
                  <a:pt x="0" y="2221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1" name="Freeform 50"/>
          <p:cNvSpPr>
            <a:spLocks noChangeArrowheads="1"/>
          </p:cNvSpPr>
          <p:nvPr/>
        </p:nvSpPr>
        <p:spPr bwMode="auto">
          <a:xfrm>
            <a:off x="5505493" y="5094144"/>
            <a:ext cx="9001" cy="760521"/>
          </a:xfrm>
          <a:custGeom>
            <a:avLst/>
            <a:gdLst>
              <a:gd name="T0" fmla="*/ 2147483647 w 26"/>
              <a:gd name="T1" fmla="*/ 0 h 2235"/>
              <a:gd name="T2" fmla="*/ 2147483647 w 26"/>
              <a:gd name="T3" fmla="*/ 2147483647 h 2235"/>
              <a:gd name="T4" fmla="*/ 2147483647 w 26"/>
              <a:gd name="T5" fmla="*/ 2147483647 h 2235"/>
              <a:gd name="T6" fmla="*/ 2147483647 w 26"/>
              <a:gd name="T7" fmla="*/ 2147483647 h 2235"/>
              <a:gd name="T8" fmla="*/ 0 w 26"/>
              <a:gd name="T9" fmla="*/ 2147483647 h 2235"/>
              <a:gd name="T10" fmla="*/ 0 w 26"/>
              <a:gd name="T11" fmla="*/ 2147483647 h 2235"/>
              <a:gd name="T12" fmla="*/ 2147483647 w 26"/>
              <a:gd name="T13" fmla="*/ 0 h 223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35">
                <a:moveTo>
                  <a:pt x="9" y="0"/>
                </a:moveTo>
                <a:lnTo>
                  <a:pt x="25" y="11"/>
                </a:lnTo>
                <a:lnTo>
                  <a:pt x="25" y="2221"/>
                </a:lnTo>
                <a:lnTo>
                  <a:pt x="9" y="2234"/>
                </a:lnTo>
                <a:lnTo>
                  <a:pt x="0" y="2221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2" name="Freeform 51"/>
          <p:cNvSpPr>
            <a:spLocks noChangeArrowheads="1"/>
          </p:cNvSpPr>
          <p:nvPr/>
        </p:nvSpPr>
        <p:spPr bwMode="auto">
          <a:xfrm>
            <a:off x="8070719" y="1095029"/>
            <a:ext cx="9001" cy="204006"/>
          </a:xfrm>
          <a:custGeom>
            <a:avLst/>
            <a:gdLst>
              <a:gd name="T0" fmla="*/ 2147483647 w 26"/>
              <a:gd name="T1" fmla="*/ 2147483647 h 598"/>
              <a:gd name="T2" fmla="*/ 2147483647 w 26"/>
              <a:gd name="T3" fmla="*/ 0 h 598"/>
              <a:gd name="T4" fmla="*/ 2147483647 w 26"/>
              <a:gd name="T5" fmla="*/ 2147483647 h 598"/>
              <a:gd name="T6" fmla="*/ 2147483647 w 26"/>
              <a:gd name="T7" fmla="*/ 2147483647 h 598"/>
              <a:gd name="T8" fmla="*/ 0 w 26"/>
              <a:gd name="T9" fmla="*/ 2147483647 h 598"/>
              <a:gd name="T10" fmla="*/ 0 w 26"/>
              <a:gd name="T11" fmla="*/ 2147483647 h 598"/>
              <a:gd name="T12" fmla="*/ 2147483647 w 26"/>
              <a:gd name="T13" fmla="*/ 2147483647 h 59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598">
                <a:moveTo>
                  <a:pt x="10" y="11"/>
                </a:moveTo>
                <a:lnTo>
                  <a:pt x="25" y="0"/>
                </a:lnTo>
                <a:lnTo>
                  <a:pt x="25" y="597"/>
                </a:lnTo>
                <a:lnTo>
                  <a:pt x="10" y="585"/>
                </a:lnTo>
                <a:lnTo>
                  <a:pt x="0" y="573"/>
                </a:lnTo>
                <a:lnTo>
                  <a:pt x="0" y="24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3" name="Freeform 52"/>
          <p:cNvSpPr>
            <a:spLocks noChangeArrowheads="1"/>
          </p:cNvSpPr>
          <p:nvPr/>
        </p:nvSpPr>
        <p:spPr bwMode="auto">
          <a:xfrm>
            <a:off x="8070719" y="1290038"/>
            <a:ext cx="9001" cy="768021"/>
          </a:xfrm>
          <a:custGeom>
            <a:avLst/>
            <a:gdLst>
              <a:gd name="T0" fmla="*/ 2147483647 w 26"/>
              <a:gd name="T1" fmla="*/ 2147483647 h 2259"/>
              <a:gd name="T2" fmla="*/ 2147483647 w 26"/>
              <a:gd name="T3" fmla="*/ 0 h 2259"/>
              <a:gd name="T4" fmla="*/ 2147483647 w 26"/>
              <a:gd name="T5" fmla="*/ 2147483647 h 2259"/>
              <a:gd name="T6" fmla="*/ 2147483647 w 26"/>
              <a:gd name="T7" fmla="*/ 2147483647 h 2259"/>
              <a:gd name="T8" fmla="*/ 0 w 26"/>
              <a:gd name="T9" fmla="*/ 2147483647 h 2259"/>
              <a:gd name="T10" fmla="*/ 0 w 26"/>
              <a:gd name="T11" fmla="*/ 2147483647 h 2259"/>
              <a:gd name="T12" fmla="*/ 2147483647 w 26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9">
                <a:moveTo>
                  <a:pt x="10" y="12"/>
                </a:moveTo>
                <a:lnTo>
                  <a:pt x="25" y="0"/>
                </a:lnTo>
                <a:lnTo>
                  <a:pt x="25" y="2258"/>
                </a:lnTo>
                <a:lnTo>
                  <a:pt x="10" y="2246"/>
                </a:lnTo>
                <a:lnTo>
                  <a:pt x="0" y="2234"/>
                </a:lnTo>
                <a:lnTo>
                  <a:pt x="0" y="24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4" name="Freeform 53"/>
          <p:cNvSpPr>
            <a:spLocks noChangeArrowheads="1"/>
          </p:cNvSpPr>
          <p:nvPr/>
        </p:nvSpPr>
        <p:spPr bwMode="auto">
          <a:xfrm>
            <a:off x="8070719" y="2050559"/>
            <a:ext cx="9001" cy="768021"/>
          </a:xfrm>
          <a:custGeom>
            <a:avLst/>
            <a:gdLst>
              <a:gd name="T0" fmla="*/ 2147483647 w 26"/>
              <a:gd name="T1" fmla="*/ 2147483647 h 2259"/>
              <a:gd name="T2" fmla="*/ 2147483647 w 26"/>
              <a:gd name="T3" fmla="*/ 0 h 2259"/>
              <a:gd name="T4" fmla="*/ 2147483647 w 26"/>
              <a:gd name="T5" fmla="*/ 2147483647 h 2259"/>
              <a:gd name="T6" fmla="*/ 2147483647 w 26"/>
              <a:gd name="T7" fmla="*/ 2147483647 h 2259"/>
              <a:gd name="T8" fmla="*/ 0 w 26"/>
              <a:gd name="T9" fmla="*/ 2147483647 h 2259"/>
              <a:gd name="T10" fmla="*/ 0 w 26"/>
              <a:gd name="T11" fmla="*/ 2147483647 h 2259"/>
              <a:gd name="T12" fmla="*/ 2147483647 w 26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9">
                <a:moveTo>
                  <a:pt x="10" y="12"/>
                </a:moveTo>
                <a:lnTo>
                  <a:pt x="25" y="0"/>
                </a:lnTo>
                <a:lnTo>
                  <a:pt x="25" y="2258"/>
                </a:lnTo>
                <a:lnTo>
                  <a:pt x="10" y="2246"/>
                </a:lnTo>
                <a:lnTo>
                  <a:pt x="0" y="2234"/>
                </a:lnTo>
                <a:lnTo>
                  <a:pt x="0" y="24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5" name="Freeform 54"/>
          <p:cNvSpPr>
            <a:spLocks noChangeArrowheads="1"/>
          </p:cNvSpPr>
          <p:nvPr/>
        </p:nvSpPr>
        <p:spPr bwMode="auto">
          <a:xfrm>
            <a:off x="8070719" y="2811081"/>
            <a:ext cx="9001" cy="768021"/>
          </a:xfrm>
          <a:custGeom>
            <a:avLst/>
            <a:gdLst>
              <a:gd name="T0" fmla="*/ 2147483647 w 26"/>
              <a:gd name="T1" fmla="*/ 2147483647 h 2258"/>
              <a:gd name="T2" fmla="*/ 2147483647 w 26"/>
              <a:gd name="T3" fmla="*/ 0 h 2258"/>
              <a:gd name="T4" fmla="*/ 2147483647 w 26"/>
              <a:gd name="T5" fmla="*/ 2147483647 h 2258"/>
              <a:gd name="T6" fmla="*/ 2147483647 w 26"/>
              <a:gd name="T7" fmla="*/ 2147483647 h 2258"/>
              <a:gd name="T8" fmla="*/ 0 w 26"/>
              <a:gd name="T9" fmla="*/ 2147483647 h 2258"/>
              <a:gd name="T10" fmla="*/ 0 w 26"/>
              <a:gd name="T11" fmla="*/ 2147483647 h 2258"/>
              <a:gd name="T12" fmla="*/ 2147483647 w 26"/>
              <a:gd name="T13" fmla="*/ 2147483647 h 2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8">
                <a:moveTo>
                  <a:pt x="10" y="12"/>
                </a:moveTo>
                <a:lnTo>
                  <a:pt x="25" y="0"/>
                </a:lnTo>
                <a:lnTo>
                  <a:pt x="25" y="2257"/>
                </a:lnTo>
                <a:lnTo>
                  <a:pt x="10" y="2246"/>
                </a:lnTo>
                <a:lnTo>
                  <a:pt x="0" y="2234"/>
                </a:lnTo>
                <a:lnTo>
                  <a:pt x="0" y="24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6" name="Freeform 55"/>
          <p:cNvSpPr>
            <a:spLocks noChangeArrowheads="1"/>
          </p:cNvSpPr>
          <p:nvPr/>
        </p:nvSpPr>
        <p:spPr bwMode="auto">
          <a:xfrm>
            <a:off x="8070719" y="3570096"/>
            <a:ext cx="9001" cy="768021"/>
          </a:xfrm>
          <a:custGeom>
            <a:avLst/>
            <a:gdLst>
              <a:gd name="T0" fmla="*/ 2147483647 w 26"/>
              <a:gd name="T1" fmla="*/ 2147483647 h 2258"/>
              <a:gd name="T2" fmla="*/ 2147483647 w 26"/>
              <a:gd name="T3" fmla="*/ 0 h 2258"/>
              <a:gd name="T4" fmla="*/ 2147483647 w 26"/>
              <a:gd name="T5" fmla="*/ 2147483647 h 2258"/>
              <a:gd name="T6" fmla="*/ 2147483647 w 26"/>
              <a:gd name="T7" fmla="*/ 2147483647 h 2258"/>
              <a:gd name="T8" fmla="*/ 0 w 26"/>
              <a:gd name="T9" fmla="*/ 2147483647 h 2258"/>
              <a:gd name="T10" fmla="*/ 0 w 26"/>
              <a:gd name="T11" fmla="*/ 2147483647 h 2258"/>
              <a:gd name="T12" fmla="*/ 2147483647 w 26"/>
              <a:gd name="T13" fmla="*/ 2147483647 h 225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8">
                <a:moveTo>
                  <a:pt x="10" y="12"/>
                </a:moveTo>
                <a:lnTo>
                  <a:pt x="25" y="0"/>
                </a:lnTo>
                <a:lnTo>
                  <a:pt x="25" y="2257"/>
                </a:lnTo>
                <a:lnTo>
                  <a:pt x="10" y="2246"/>
                </a:lnTo>
                <a:lnTo>
                  <a:pt x="0" y="2233"/>
                </a:lnTo>
                <a:lnTo>
                  <a:pt x="0" y="23"/>
                </a:lnTo>
                <a:lnTo>
                  <a:pt x="10" y="12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7" name="Freeform 56"/>
          <p:cNvSpPr>
            <a:spLocks noChangeArrowheads="1"/>
          </p:cNvSpPr>
          <p:nvPr/>
        </p:nvSpPr>
        <p:spPr bwMode="auto">
          <a:xfrm>
            <a:off x="8070719" y="4330617"/>
            <a:ext cx="9001" cy="768021"/>
          </a:xfrm>
          <a:custGeom>
            <a:avLst/>
            <a:gdLst>
              <a:gd name="T0" fmla="*/ 2147483647 w 26"/>
              <a:gd name="T1" fmla="*/ 2147483647 h 2259"/>
              <a:gd name="T2" fmla="*/ 2147483647 w 26"/>
              <a:gd name="T3" fmla="*/ 0 h 2259"/>
              <a:gd name="T4" fmla="*/ 2147483647 w 26"/>
              <a:gd name="T5" fmla="*/ 2147483647 h 2259"/>
              <a:gd name="T6" fmla="*/ 2147483647 w 26"/>
              <a:gd name="T7" fmla="*/ 2147483647 h 2259"/>
              <a:gd name="T8" fmla="*/ 0 w 26"/>
              <a:gd name="T9" fmla="*/ 2147483647 h 2259"/>
              <a:gd name="T10" fmla="*/ 0 w 26"/>
              <a:gd name="T11" fmla="*/ 2147483647 h 2259"/>
              <a:gd name="T12" fmla="*/ 2147483647 w 26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9">
                <a:moveTo>
                  <a:pt x="10" y="13"/>
                </a:moveTo>
                <a:lnTo>
                  <a:pt x="25" y="0"/>
                </a:lnTo>
                <a:lnTo>
                  <a:pt x="25" y="2258"/>
                </a:lnTo>
                <a:lnTo>
                  <a:pt x="10" y="2247"/>
                </a:lnTo>
                <a:lnTo>
                  <a:pt x="0" y="2234"/>
                </a:lnTo>
                <a:lnTo>
                  <a:pt x="0" y="24"/>
                </a:lnTo>
                <a:lnTo>
                  <a:pt x="10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8" name="Freeform 57"/>
          <p:cNvSpPr>
            <a:spLocks noChangeArrowheads="1"/>
          </p:cNvSpPr>
          <p:nvPr/>
        </p:nvSpPr>
        <p:spPr bwMode="auto">
          <a:xfrm>
            <a:off x="8070719" y="5089643"/>
            <a:ext cx="9001" cy="768021"/>
          </a:xfrm>
          <a:custGeom>
            <a:avLst/>
            <a:gdLst>
              <a:gd name="T0" fmla="*/ 2147483647 w 26"/>
              <a:gd name="T1" fmla="*/ 2147483647 h 2259"/>
              <a:gd name="T2" fmla="*/ 2147483647 w 26"/>
              <a:gd name="T3" fmla="*/ 0 h 2259"/>
              <a:gd name="T4" fmla="*/ 2147483647 w 26"/>
              <a:gd name="T5" fmla="*/ 2147483647 h 2259"/>
              <a:gd name="T6" fmla="*/ 2147483647 w 26"/>
              <a:gd name="T7" fmla="*/ 2147483647 h 2259"/>
              <a:gd name="T8" fmla="*/ 0 w 26"/>
              <a:gd name="T9" fmla="*/ 2147483647 h 2259"/>
              <a:gd name="T10" fmla="*/ 0 w 26"/>
              <a:gd name="T11" fmla="*/ 2147483647 h 2259"/>
              <a:gd name="T12" fmla="*/ 2147483647 w 26"/>
              <a:gd name="T13" fmla="*/ 2147483647 h 22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6" h="2259">
                <a:moveTo>
                  <a:pt x="10" y="13"/>
                </a:moveTo>
                <a:lnTo>
                  <a:pt x="25" y="0"/>
                </a:lnTo>
                <a:lnTo>
                  <a:pt x="25" y="2258"/>
                </a:lnTo>
                <a:lnTo>
                  <a:pt x="10" y="2247"/>
                </a:lnTo>
                <a:lnTo>
                  <a:pt x="0" y="2234"/>
                </a:lnTo>
                <a:lnTo>
                  <a:pt x="0" y="24"/>
                </a:lnTo>
                <a:lnTo>
                  <a:pt x="10" y="13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1019" name="Text Box 58"/>
          <p:cNvSpPr txBox="1">
            <a:spLocks noChangeArrowheads="1"/>
          </p:cNvSpPr>
          <p:nvPr/>
        </p:nvSpPr>
        <p:spPr bwMode="auto">
          <a:xfrm>
            <a:off x="3042269" y="1110030"/>
            <a:ext cx="1404124" cy="1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Themenaspekt 1</a:t>
            </a:r>
          </a:p>
        </p:txBody>
      </p:sp>
      <p:sp>
        <p:nvSpPr>
          <p:cNvPr id="41020" name="Text Box 59"/>
          <p:cNvSpPr txBox="1">
            <a:spLocks noChangeArrowheads="1"/>
          </p:cNvSpPr>
          <p:nvPr/>
        </p:nvSpPr>
        <p:spPr bwMode="auto">
          <a:xfrm>
            <a:off x="5599995" y="1110030"/>
            <a:ext cx="1404124" cy="1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Themenaspekt 2</a:t>
            </a:r>
          </a:p>
        </p:txBody>
      </p:sp>
      <p:sp>
        <p:nvSpPr>
          <p:cNvPr id="41021" name="Text Box 60"/>
          <p:cNvSpPr txBox="1">
            <a:spLocks noChangeArrowheads="1"/>
          </p:cNvSpPr>
          <p:nvPr/>
        </p:nvSpPr>
        <p:spPr bwMode="auto">
          <a:xfrm>
            <a:off x="486049" y="1305035"/>
            <a:ext cx="1072595" cy="1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Kernthemen</a:t>
            </a:r>
          </a:p>
        </p:txBody>
      </p:sp>
      <p:sp>
        <p:nvSpPr>
          <p:cNvPr id="41022" name="Text Box 61"/>
          <p:cNvSpPr txBox="1">
            <a:spLocks noChangeArrowheads="1"/>
          </p:cNvSpPr>
          <p:nvPr/>
        </p:nvSpPr>
        <p:spPr bwMode="auto">
          <a:xfrm>
            <a:off x="486043" y="2064056"/>
            <a:ext cx="744066" cy="1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Synoyme</a:t>
            </a:r>
          </a:p>
        </p:txBody>
      </p:sp>
      <p:sp>
        <p:nvSpPr>
          <p:cNvPr id="41023" name="Text Box 62"/>
          <p:cNvSpPr txBox="1">
            <a:spLocks noChangeArrowheads="1"/>
          </p:cNvSpPr>
          <p:nvPr/>
        </p:nvSpPr>
        <p:spPr bwMode="auto">
          <a:xfrm>
            <a:off x="486047" y="2824583"/>
            <a:ext cx="1026091" cy="18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Oberbegriffe</a:t>
            </a:r>
          </a:p>
        </p:txBody>
      </p:sp>
      <p:sp>
        <p:nvSpPr>
          <p:cNvPr id="41024" name="Text Box 63"/>
          <p:cNvSpPr txBox="1">
            <a:spLocks noChangeArrowheads="1"/>
          </p:cNvSpPr>
          <p:nvPr/>
        </p:nvSpPr>
        <p:spPr bwMode="auto">
          <a:xfrm>
            <a:off x="486043" y="3583604"/>
            <a:ext cx="1081596" cy="187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Unterbegriffe</a:t>
            </a:r>
          </a:p>
        </p:txBody>
      </p:sp>
      <p:sp>
        <p:nvSpPr>
          <p:cNvPr id="41025" name="Text Box 64"/>
          <p:cNvSpPr txBox="1">
            <a:spLocks noChangeArrowheads="1"/>
          </p:cNvSpPr>
          <p:nvPr/>
        </p:nvSpPr>
        <p:spPr bwMode="auto">
          <a:xfrm>
            <a:off x="486043" y="4344117"/>
            <a:ext cx="1584140" cy="18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Verwandte Begriffe</a:t>
            </a:r>
          </a:p>
        </p:txBody>
      </p:sp>
      <p:sp>
        <p:nvSpPr>
          <p:cNvPr id="41026" name="Text Box 65"/>
          <p:cNvSpPr txBox="1">
            <a:spLocks noChangeArrowheads="1"/>
          </p:cNvSpPr>
          <p:nvPr/>
        </p:nvSpPr>
        <p:spPr bwMode="auto">
          <a:xfrm>
            <a:off x="486049" y="5104638"/>
            <a:ext cx="2388211" cy="18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Begriffe in anderen Sprachen </a:t>
            </a:r>
          </a:p>
        </p:txBody>
      </p:sp>
      <p:sp>
        <p:nvSpPr>
          <p:cNvPr id="41027" name="Text Box 66"/>
          <p:cNvSpPr txBox="1">
            <a:spLocks noChangeArrowheads="1"/>
          </p:cNvSpPr>
          <p:nvPr/>
        </p:nvSpPr>
        <p:spPr bwMode="auto">
          <a:xfrm>
            <a:off x="486043" y="5292149"/>
            <a:ext cx="1639645" cy="186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(vor allem Englisch)</a:t>
            </a:r>
          </a:p>
        </p:txBody>
      </p:sp>
      <p:sp>
        <p:nvSpPr>
          <p:cNvPr id="36931" name="Text Box 67"/>
          <p:cNvSpPr txBox="1">
            <a:spLocks noChangeArrowheads="1"/>
          </p:cNvSpPr>
          <p:nvPr/>
        </p:nvSpPr>
        <p:spPr bwMode="auto">
          <a:xfrm>
            <a:off x="3741337" y="2176560"/>
            <a:ext cx="4762921" cy="397026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/>
              <a:t>Besonders wichtig bei zu wenig Treffern.</a:t>
            </a:r>
          </a:p>
        </p:txBody>
      </p:sp>
      <p:sp>
        <p:nvSpPr>
          <p:cNvPr id="36932" name="Line 68"/>
          <p:cNvSpPr>
            <a:spLocks noChangeShapeType="1"/>
          </p:cNvSpPr>
          <p:nvPr/>
        </p:nvSpPr>
        <p:spPr bwMode="auto">
          <a:xfrm flipH="1">
            <a:off x="1284120" y="2380565"/>
            <a:ext cx="2464718" cy="544514"/>
          </a:xfrm>
          <a:prstGeom prst="line">
            <a:avLst/>
          </a:prstGeom>
          <a:noFill/>
          <a:ln w="3816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36933" name="Line 69"/>
          <p:cNvSpPr>
            <a:spLocks noChangeShapeType="1"/>
          </p:cNvSpPr>
          <p:nvPr/>
        </p:nvSpPr>
        <p:spPr bwMode="auto">
          <a:xfrm flipH="1" flipV="1">
            <a:off x="1149103" y="2244067"/>
            <a:ext cx="2550225" cy="1777548"/>
          </a:xfrm>
          <a:prstGeom prst="line">
            <a:avLst/>
          </a:prstGeom>
          <a:noFill/>
          <a:ln w="3816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36934" name="Text Box 70"/>
          <p:cNvSpPr txBox="1">
            <a:spLocks noChangeArrowheads="1"/>
          </p:cNvSpPr>
          <p:nvPr/>
        </p:nvSpPr>
        <p:spPr bwMode="auto">
          <a:xfrm>
            <a:off x="3741337" y="3606104"/>
            <a:ext cx="4695415" cy="1015200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63"/>
              </a:spcBef>
            </a:pPr>
            <a:r>
              <a:rPr lang="de-DE" altLang="de-DE" sz="1700"/>
              <a:t>Wichtig bei der Arbeit mit den Suchfeldern „Freitext“ und „Titel(-stichwort)“ </a:t>
            </a:r>
          </a:p>
          <a:p>
            <a:pPr algn="ctr" eaLnBrk="1" hangingPunct="1">
              <a:spcBef>
                <a:spcPts val="1063"/>
              </a:spcBef>
            </a:pPr>
            <a:r>
              <a:rPr lang="de-DE" altLang="de-DE" sz="1700"/>
              <a:t>Tipp: Durch den OR-Operator verknüpfen!</a:t>
            </a:r>
          </a:p>
        </p:txBody>
      </p:sp>
      <p:sp>
        <p:nvSpPr>
          <p:cNvPr id="36935" name="Text Box 71"/>
          <p:cNvSpPr txBox="1">
            <a:spLocks noChangeArrowheads="1"/>
          </p:cNvSpPr>
          <p:nvPr/>
        </p:nvSpPr>
        <p:spPr bwMode="auto">
          <a:xfrm>
            <a:off x="3741337" y="2790077"/>
            <a:ext cx="4762921" cy="397026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/>
              <a:t>Besonders wichtig bei zu vielen Treffern.</a:t>
            </a:r>
          </a:p>
        </p:txBody>
      </p:sp>
      <p:sp>
        <p:nvSpPr>
          <p:cNvPr id="36936" name="Line 72"/>
          <p:cNvSpPr>
            <a:spLocks noChangeShapeType="1"/>
          </p:cNvSpPr>
          <p:nvPr/>
        </p:nvSpPr>
        <p:spPr bwMode="auto">
          <a:xfrm flipH="1" flipV="1">
            <a:off x="1761155" y="4524122"/>
            <a:ext cx="1920170" cy="858023"/>
          </a:xfrm>
          <a:prstGeom prst="line">
            <a:avLst/>
          </a:prstGeom>
          <a:noFill/>
          <a:ln w="3816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36937" name="Line 73"/>
          <p:cNvSpPr>
            <a:spLocks noChangeShapeType="1"/>
          </p:cNvSpPr>
          <p:nvPr/>
        </p:nvSpPr>
        <p:spPr bwMode="auto">
          <a:xfrm flipH="1">
            <a:off x="2305711" y="4285623"/>
            <a:ext cx="1419125" cy="1005027"/>
          </a:xfrm>
          <a:prstGeom prst="line">
            <a:avLst/>
          </a:prstGeom>
          <a:noFill/>
          <a:ln w="38160">
            <a:solidFill>
              <a:srgbClr val="99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36938" name="Text Box 74"/>
          <p:cNvSpPr txBox="1">
            <a:spLocks noChangeArrowheads="1"/>
          </p:cNvSpPr>
          <p:nvPr/>
        </p:nvSpPr>
        <p:spPr bwMode="auto">
          <a:xfrm>
            <a:off x="3808843" y="4848138"/>
            <a:ext cx="4695415" cy="867023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63"/>
              </a:spcBef>
            </a:pPr>
            <a:r>
              <a:rPr lang="de-DE" altLang="de-DE" sz="1700"/>
              <a:t>Wichtig, bei zu wenig Treffern oder bei der Ausweitung des Themas auf verwandte Gebiete.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Schritt: Relevante Suchbegriffe finden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321412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8" grpId="1" animBg="1"/>
      <p:bldP spid="36932" grpId="0" animBg="1"/>
      <p:bldP spid="36932" grpId="1" animBg="1"/>
      <p:bldP spid="36933" grpId="0" animBg="1"/>
      <p:bldP spid="36933" grpId="1" animBg="1"/>
      <p:bldP spid="36936" grpId="0" animBg="1"/>
      <p:bldP spid="36936" grpId="1" animBg="1"/>
      <p:bldP spid="36937" grpId="0" animBg="1"/>
      <p:bldP spid="36937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CE463846-9AAE-432E-B14E-DE8661CE518C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3011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sp>
        <p:nvSpPr>
          <p:cNvPr id="43012" name="Freeform 3"/>
          <p:cNvSpPr>
            <a:spLocks noChangeArrowheads="1"/>
          </p:cNvSpPr>
          <p:nvPr/>
        </p:nvSpPr>
        <p:spPr bwMode="auto">
          <a:xfrm>
            <a:off x="340531" y="1020027"/>
            <a:ext cx="1639644" cy="7501"/>
          </a:xfrm>
          <a:custGeom>
            <a:avLst/>
            <a:gdLst>
              <a:gd name="T0" fmla="*/ 2147483647 w 4821"/>
              <a:gd name="T1" fmla="*/ 2147483647 h 22"/>
              <a:gd name="T2" fmla="*/ 2147483647 w 4821"/>
              <a:gd name="T3" fmla="*/ 2147483647 h 22"/>
              <a:gd name="T4" fmla="*/ 2147483647 w 4821"/>
              <a:gd name="T5" fmla="*/ 2147483647 h 22"/>
              <a:gd name="T6" fmla="*/ 2147483647 w 4821"/>
              <a:gd name="T7" fmla="*/ 2147483647 h 22"/>
              <a:gd name="T8" fmla="*/ 0 w 4821"/>
              <a:gd name="T9" fmla="*/ 0 h 22"/>
              <a:gd name="T10" fmla="*/ 2147483647 w 4821"/>
              <a:gd name="T11" fmla="*/ 0 h 22"/>
              <a:gd name="T12" fmla="*/ 2147483647 w 4821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21" h="22">
                <a:moveTo>
                  <a:pt x="4807" y="10"/>
                </a:moveTo>
                <a:lnTo>
                  <a:pt x="4798" y="21"/>
                </a:lnTo>
                <a:lnTo>
                  <a:pt x="22" y="21"/>
                </a:lnTo>
                <a:lnTo>
                  <a:pt x="9" y="10"/>
                </a:lnTo>
                <a:lnTo>
                  <a:pt x="0" y="0"/>
                </a:lnTo>
                <a:lnTo>
                  <a:pt x="4820" y="0"/>
                </a:lnTo>
                <a:lnTo>
                  <a:pt x="4807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3" name="Freeform 4"/>
          <p:cNvSpPr>
            <a:spLocks noChangeArrowheads="1"/>
          </p:cNvSpPr>
          <p:nvPr/>
        </p:nvSpPr>
        <p:spPr bwMode="auto">
          <a:xfrm>
            <a:off x="1972675" y="1020027"/>
            <a:ext cx="2859252" cy="7501"/>
          </a:xfrm>
          <a:custGeom>
            <a:avLst/>
            <a:gdLst>
              <a:gd name="T0" fmla="*/ 2147483647 w 8407"/>
              <a:gd name="T1" fmla="*/ 2147483647 h 22"/>
              <a:gd name="T2" fmla="*/ 2147483647 w 8407"/>
              <a:gd name="T3" fmla="*/ 2147483647 h 22"/>
              <a:gd name="T4" fmla="*/ 2147483647 w 8407"/>
              <a:gd name="T5" fmla="*/ 2147483647 h 22"/>
              <a:gd name="T6" fmla="*/ 2147483647 w 8407"/>
              <a:gd name="T7" fmla="*/ 2147483647 h 22"/>
              <a:gd name="T8" fmla="*/ 0 w 8407"/>
              <a:gd name="T9" fmla="*/ 0 h 22"/>
              <a:gd name="T10" fmla="*/ 2147483647 w 8407"/>
              <a:gd name="T11" fmla="*/ 0 h 22"/>
              <a:gd name="T12" fmla="*/ 2147483647 w 8407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07" h="22">
                <a:moveTo>
                  <a:pt x="8391" y="10"/>
                </a:moveTo>
                <a:lnTo>
                  <a:pt x="8382" y="21"/>
                </a:lnTo>
                <a:lnTo>
                  <a:pt x="22" y="21"/>
                </a:lnTo>
                <a:lnTo>
                  <a:pt x="9" y="10"/>
                </a:lnTo>
                <a:lnTo>
                  <a:pt x="0" y="0"/>
                </a:lnTo>
                <a:lnTo>
                  <a:pt x="8406" y="0"/>
                </a:lnTo>
                <a:lnTo>
                  <a:pt x="8391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4" name="Freeform 5"/>
          <p:cNvSpPr>
            <a:spLocks noChangeArrowheads="1"/>
          </p:cNvSpPr>
          <p:nvPr/>
        </p:nvSpPr>
        <p:spPr bwMode="auto">
          <a:xfrm>
            <a:off x="4824432" y="1020027"/>
            <a:ext cx="2796247" cy="7501"/>
          </a:xfrm>
          <a:custGeom>
            <a:avLst/>
            <a:gdLst>
              <a:gd name="T0" fmla="*/ 2147483647 w 8221"/>
              <a:gd name="T1" fmla="*/ 2147483647 h 22"/>
              <a:gd name="T2" fmla="*/ 2147483647 w 8221"/>
              <a:gd name="T3" fmla="*/ 2147483647 h 22"/>
              <a:gd name="T4" fmla="*/ 2147483647 w 8221"/>
              <a:gd name="T5" fmla="*/ 2147483647 h 22"/>
              <a:gd name="T6" fmla="*/ 2147483647 w 8221"/>
              <a:gd name="T7" fmla="*/ 2147483647 h 22"/>
              <a:gd name="T8" fmla="*/ 0 w 8221"/>
              <a:gd name="T9" fmla="*/ 0 h 22"/>
              <a:gd name="T10" fmla="*/ 2147483647 w 8221"/>
              <a:gd name="T11" fmla="*/ 0 h 22"/>
              <a:gd name="T12" fmla="*/ 2147483647 w 8221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21" h="22">
                <a:moveTo>
                  <a:pt x="8206" y="10"/>
                </a:moveTo>
                <a:lnTo>
                  <a:pt x="8196" y="21"/>
                </a:lnTo>
                <a:lnTo>
                  <a:pt x="24" y="21"/>
                </a:lnTo>
                <a:lnTo>
                  <a:pt x="9" y="10"/>
                </a:lnTo>
                <a:lnTo>
                  <a:pt x="0" y="0"/>
                </a:lnTo>
                <a:lnTo>
                  <a:pt x="8220" y="0"/>
                </a:lnTo>
                <a:lnTo>
                  <a:pt x="8206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5" name="Freeform 6"/>
          <p:cNvSpPr>
            <a:spLocks noChangeArrowheads="1"/>
          </p:cNvSpPr>
          <p:nvPr/>
        </p:nvSpPr>
        <p:spPr bwMode="auto">
          <a:xfrm>
            <a:off x="343531" y="1192533"/>
            <a:ext cx="1632144" cy="7500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1"/>
                </a:moveTo>
                <a:lnTo>
                  <a:pt x="4789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4789" y="0"/>
                </a:lnTo>
                <a:lnTo>
                  <a:pt x="4798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6" name="Freeform 7"/>
          <p:cNvSpPr>
            <a:spLocks noChangeArrowheads="1"/>
          </p:cNvSpPr>
          <p:nvPr/>
        </p:nvSpPr>
        <p:spPr bwMode="auto">
          <a:xfrm>
            <a:off x="1975682" y="1192533"/>
            <a:ext cx="2851751" cy="7500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1"/>
                </a:moveTo>
                <a:lnTo>
                  <a:pt x="8373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8373" y="0"/>
                </a:lnTo>
                <a:lnTo>
                  <a:pt x="8382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7" name="Freeform 8"/>
          <p:cNvSpPr>
            <a:spLocks noChangeArrowheads="1"/>
          </p:cNvSpPr>
          <p:nvPr/>
        </p:nvSpPr>
        <p:spPr bwMode="auto">
          <a:xfrm>
            <a:off x="4827433" y="1192533"/>
            <a:ext cx="2788747" cy="7500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1"/>
                </a:moveTo>
                <a:lnTo>
                  <a:pt x="8187" y="21"/>
                </a:lnTo>
                <a:lnTo>
                  <a:pt x="15" y="21"/>
                </a:lnTo>
                <a:lnTo>
                  <a:pt x="0" y="11"/>
                </a:lnTo>
                <a:lnTo>
                  <a:pt x="15" y="0"/>
                </a:lnTo>
                <a:lnTo>
                  <a:pt x="8187" y="0"/>
                </a:lnTo>
                <a:lnTo>
                  <a:pt x="819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8" name="Freeform 9"/>
          <p:cNvSpPr>
            <a:spLocks noChangeArrowheads="1"/>
          </p:cNvSpPr>
          <p:nvPr/>
        </p:nvSpPr>
        <p:spPr bwMode="auto">
          <a:xfrm>
            <a:off x="343531" y="1860050"/>
            <a:ext cx="1632144" cy="7501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1"/>
                </a:moveTo>
                <a:lnTo>
                  <a:pt x="4789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4789" y="0"/>
                </a:lnTo>
                <a:lnTo>
                  <a:pt x="4798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19" name="Freeform 10"/>
          <p:cNvSpPr>
            <a:spLocks noChangeArrowheads="1"/>
          </p:cNvSpPr>
          <p:nvPr/>
        </p:nvSpPr>
        <p:spPr bwMode="auto">
          <a:xfrm>
            <a:off x="1975682" y="1860050"/>
            <a:ext cx="2851751" cy="7501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1"/>
                </a:moveTo>
                <a:lnTo>
                  <a:pt x="8373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8373" y="0"/>
                </a:lnTo>
                <a:lnTo>
                  <a:pt x="8382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0" name="Freeform 11"/>
          <p:cNvSpPr>
            <a:spLocks noChangeArrowheads="1"/>
          </p:cNvSpPr>
          <p:nvPr/>
        </p:nvSpPr>
        <p:spPr bwMode="auto">
          <a:xfrm>
            <a:off x="4827433" y="1860050"/>
            <a:ext cx="2788747" cy="7501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1"/>
                </a:moveTo>
                <a:lnTo>
                  <a:pt x="8187" y="21"/>
                </a:lnTo>
                <a:lnTo>
                  <a:pt x="15" y="21"/>
                </a:lnTo>
                <a:lnTo>
                  <a:pt x="0" y="11"/>
                </a:lnTo>
                <a:lnTo>
                  <a:pt x="15" y="0"/>
                </a:lnTo>
                <a:lnTo>
                  <a:pt x="8187" y="0"/>
                </a:lnTo>
                <a:lnTo>
                  <a:pt x="819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1" name="Freeform 12"/>
          <p:cNvSpPr>
            <a:spLocks noChangeArrowheads="1"/>
          </p:cNvSpPr>
          <p:nvPr/>
        </p:nvSpPr>
        <p:spPr bwMode="auto">
          <a:xfrm>
            <a:off x="343531" y="2529068"/>
            <a:ext cx="1632144" cy="7501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1"/>
                </a:moveTo>
                <a:lnTo>
                  <a:pt x="4789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4789" y="0"/>
                </a:lnTo>
                <a:lnTo>
                  <a:pt x="4798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2" name="Freeform 13"/>
          <p:cNvSpPr>
            <a:spLocks noChangeArrowheads="1"/>
          </p:cNvSpPr>
          <p:nvPr/>
        </p:nvSpPr>
        <p:spPr bwMode="auto">
          <a:xfrm>
            <a:off x="1975682" y="2529068"/>
            <a:ext cx="2851751" cy="7501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1"/>
                </a:moveTo>
                <a:lnTo>
                  <a:pt x="8373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8373" y="0"/>
                </a:lnTo>
                <a:lnTo>
                  <a:pt x="8382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3" name="Freeform 14"/>
          <p:cNvSpPr>
            <a:spLocks noChangeArrowheads="1"/>
          </p:cNvSpPr>
          <p:nvPr/>
        </p:nvSpPr>
        <p:spPr bwMode="auto">
          <a:xfrm>
            <a:off x="4827433" y="2529068"/>
            <a:ext cx="2788747" cy="7501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1"/>
                </a:moveTo>
                <a:lnTo>
                  <a:pt x="8187" y="21"/>
                </a:lnTo>
                <a:lnTo>
                  <a:pt x="15" y="21"/>
                </a:lnTo>
                <a:lnTo>
                  <a:pt x="0" y="11"/>
                </a:lnTo>
                <a:lnTo>
                  <a:pt x="15" y="0"/>
                </a:lnTo>
                <a:lnTo>
                  <a:pt x="8187" y="0"/>
                </a:lnTo>
                <a:lnTo>
                  <a:pt x="819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4" name="Freeform 15"/>
          <p:cNvSpPr>
            <a:spLocks noChangeArrowheads="1"/>
          </p:cNvSpPr>
          <p:nvPr/>
        </p:nvSpPr>
        <p:spPr bwMode="auto">
          <a:xfrm>
            <a:off x="343531" y="3363093"/>
            <a:ext cx="1632144" cy="7501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0"/>
                </a:moveTo>
                <a:lnTo>
                  <a:pt x="4789" y="21"/>
                </a:lnTo>
                <a:lnTo>
                  <a:pt x="13" y="21"/>
                </a:lnTo>
                <a:lnTo>
                  <a:pt x="0" y="10"/>
                </a:lnTo>
                <a:lnTo>
                  <a:pt x="13" y="0"/>
                </a:lnTo>
                <a:lnTo>
                  <a:pt x="4789" y="0"/>
                </a:lnTo>
                <a:lnTo>
                  <a:pt x="4798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5" name="Freeform 16"/>
          <p:cNvSpPr>
            <a:spLocks noChangeArrowheads="1"/>
          </p:cNvSpPr>
          <p:nvPr/>
        </p:nvSpPr>
        <p:spPr bwMode="auto">
          <a:xfrm>
            <a:off x="1975682" y="3363093"/>
            <a:ext cx="2851751" cy="7501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0"/>
                </a:moveTo>
                <a:lnTo>
                  <a:pt x="8373" y="21"/>
                </a:lnTo>
                <a:lnTo>
                  <a:pt x="13" y="21"/>
                </a:lnTo>
                <a:lnTo>
                  <a:pt x="0" y="10"/>
                </a:lnTo>
                <a:lnTo>
                  <a:pt x="13" y="0"/>
                </a:lnTo>
                <a:lnTo>
                  <a:pt x="8373" y="0"/>
                </a:lnTo>
                <a:lnTo>
                  <a:pt x="8382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6" name="Freeform 17"/>
          <p:cNvSpPr>
            <a:spLocks noChangeArrowheads="1"/>
          </p:cNvSpPr>
          <p:nvPr/>
        </p:nvSpPr>
        <p:spPr bwMode="auto">
          <a:xfrm>
            <a:off x="4827433" y="3363093"/>
            <a:ext cx="2788747" cy="7501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0"/>
                </a:moveTo>
                <a:lnTo>
                  <a:pt x="8187" y="21"/>
                </a:lnTo>
                <a:lnTo>
                  <a:pt x="15" y="21"/>
                </a:lnTo>
                <a:lnTo>
                  <a:pt x="0" y="10"/>
                </a:lnTo>
                <a:lnTo>
                  <a:pt x="15" y="0"/>
                </a:lnTo>
                <a:lnTo>
                  <a:pt x="8187" y="0"/>
                </a:lnTo>
                <a:lnTo>
                  <a:pt x="8197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7" name="Freeform 18"/>
          <p:cNvSpPr>
            <a:spLocks noChangeArrowheads="1"/>
          </p:cNvSpPr>
          <p:nvPr/>
        </p:nvSpPr>
        <p:spPr bwMode="auto">
          <a:xfrm>
            <a:off x="343531" y="4693629"/>
            <a:ext cx="1632144" cy="7500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1"/>
                </a:moveTo>
                <a:lnTo>
                  <a:pt x="4789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4789" y="0"/>
                </a:lnTo>
                <a:lnTo>
                  <a:pt x="4798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8" name="Freeform 19"/>
          <p:cNvSpPr>
            <a:spLocks noChangeArrowheads="1"/>
          </p:cNvSpPr>
          <p:nvPr/>
        </p:nvSpPr>
        <p:spPr bwMode="auto">
          <a:xfrm>
            <a:off x="1975682" y="4693629"/>
            <a:ext cx="2851751" cy="7500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1"/>
                </a:moveTo>
                <a:lnTo>
                  <a:pt x="8373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8373" y="0"/>
                </a:lnTo>
                <a:lnTo>
                  <a:pt x="8382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29" name="Freeform 20"/>
          <p:cNvSpPr>
            <a:spLocks noChangeArrowheads="1"/>
          </p:cNvSpPr>
          <p:nvPr/>
        </p:nvSpPr>
        <p:spPr bwMode="auto">
          <a:xfrm>
            <a:off x="4827433" y="4693629"/>
            <a:ext cx="2788747" cy="7500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1"/>
                </a:moveTo>
                <a:lnTo>
                  <a:pt x="8187" y="21"/>
                </a:lnTo>
                <a:lnTo>
                  <a:pt x="15" y="21"/>
                </a:lnTo>
                <a:lnTo>
                  <a:pt x="0" y="11"/>
                </a:lnTo>
                <a:lnTo>
                  <a:pt x="15" y="0"/>
                </a:lnTo>
                <a:lnTo>
                  <a:pt x="8187" y="0"/>
                </a:lnTo>
                <a:lnTo>
                  <a:pt x="819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0" name="Freeform 21"/>
          <p:cNvSpPr>
            <a:spLocks noChangeArrowheads="1"/>
          </p:cNvSpPr>
          <p:nvPr/>
        </p:nvSpPr>
        <p:spPr bwMode="auto">
          <a:xfrm>
            <a:off x="343531" y="5362648"/>
            <a:ext cx="1632144" cy="7500"/>
          </a:xfrm>
          <a:custGeom>
            <a:avLst/>
            <a:gdLst>
              <a:gd name="T0" fmla="*/ 2147483647 w 4799"/>
              <a:gd name="T1" fmla="*/ 2147483647 h 22"/>
              <a:gd name="T2" fmla="*/ 2147483647 w 4799"/>
              <a:gd name="T3" fmla="*/ 2147483647 h 22"/>
              <a:gd name="T4" fmla="*/ 2147483647 w 4799"/>
              <a:gd name="T5" fmla="*/ 2147483647 h 22"/>
              <a:gd name="T6" fmla="*/ 0 w 4799"/>
              <a:gd name="T7" fmla="*/ 2147483647 h 22"/>
              <a:gd name="T8" fmla="*/ 2147483647 w 4799"/>
              <a:gd name="T9" fmla="*/ 0 h 22"/>
              <a:gd name="T10" fmla="*/ 2147483647 w 4799"/>
              <a:gd name="T11" fmla="*/ 0 h 22"/>
              <a:gd name="T12" fmla="*/ 2147483647 w 4799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799" h="22">
                <a:moveTo>
                  <a:pt x="4798" y="11"/>
                </a:moveTo>
                <a:lnTo>
                  <a:pt x="4789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4789" y="0"/>
                </a:lnTo>
                <a:lnTo>
                  <a:pt x="4798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1" name="Freeform 22"/>
          <p:cNvSpPr>
            <a:spLocks noChangeArrowheads="1"/>
          </p:cNvSpPr>
          <p:nvPr/>
        </p:nvSpPr>
        <p:spPr bwMode="auto">
          <a:xfrm>
            <a:off x="1975682" y="5362648"/>
            <a:ext cx="2851751" cy="7500"/>
          </a:xfrm>
          <a:custGeom>
            <a:avLst/>
            <a:gdLst>
              <a:gd name="T0" fmla="*/ 2147483647 w 8383"/>
              <a:gd name="T1" fmla="*/ 2147483647 h 22"/>
              <a:gd name="T2" fmla="*/ 2147483647 w 8383"/>
              <a:gd name="T3" fmla="*/ 2147483647 h 22"/>
              <a:gd name="T4" fmla="*/ 2147483647 w 8383"/>
              <a:gd name="T5" fmla="*/ 2147483647 h 22"/>
              <a:gd name="T6" fmla="*/ 0 w 8383"/>
              <a:gd name="T7" fmla="*/ 2147483647 h 22"/>
              <a:gd name="T8" fmla="*/ 2147483647 w 8383"/>
              <a:gd name="T9" fmla="*/ 0 h 22"/>
              <a:gd name="T10" fmla="*/ 2147483647 w 8383"/>
              <a:gd name="T11" fmla="*/ 0 h 22"/>
              <a:gd name="T12" fmla="*/ 2147483647 w 8383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383" h="22">
                <a:moveTo>
                  <a:pt x="8382" y="11"/>
                </a:moveTo>
                <a:lnTo>
                  <a:pt x="8373" y="21"/>
                </a:lnTo>
                <a:lnTo>
                  <a:pt x="13" y="21"/>
                </a:lnTo>
                <a:lnTo>
                  <a:pt x="0" y="11"/>
                </a:lnTo>
                <a:lnTo>
                  <a:pt x="13" y="0"/>
                </a:lnTo>
                <a:lnTo>
                  <a:pt x="8373" y="0"/>
                </a:lnTo>
                <a:lnTo>
                  <a:pt x="8382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2" name="Freeform 23"/>
          <p:cNvSpPr>
            <a:spLocks noChangeArrowheads="1"/>
          </p:cNvSpPr>
          <p:nvPr/>
        </p:nvSpPr>
        <p:spPr bwMode="auto">
          <a:xfrm>
            <a:off x="4827433" y="5362648"/>
            <a:ext cx="2788747" cy="7500"/>
          </a:xfrm>
          <a:custGeom>
            <a:avLst/>
            <a:gdLst>
              <a:gd name="T0" fmla="*/ 2147483647 w 8198"/>
              <a:gd name="T1" fmla="*/ 2147483647 h 22"/>
              <a:gd name="T2" fmla="*/ 2147483647 w 8198"/>
              <a:gd name="T3" fmla="*/ 2147483647 h 22"/>
              <a:gd name="T4" fmla="*/ 2147483647 w 8198"/>
              <a:gd name="T5" fmla="*/ 2147483647 h 22"/>
              <a:gd name="T6" fmla="*/ 0 w 8198"/>
              <a:gd name="T7" fmla="*/ 2147483647 h 22"/>
              <a:gd name="T8" fmla="*/ 2147483647 w 8198"/>
              <a:gd name="T9" fmla="*/ 0 h 22"/>
              <a:gd name="T10" fmla="*/ 2147483647 w 8198"/>
              <a:gd name="T11" fmla="*/ 0 h 22"/>
              <a:gd name="T12" fmla="*/ 2147483647 w 8198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198" h="22">
                <a:moveTo>
                  <a:pt x="8197" y="11"/>
                </a:moveTo>
                <a:lnTo>
                  <a:pt x="8187" y="21"/>
                </a:lnTo>
                <a:lnTo>
                  <a:pt x="15" y="21"/>
                </a:lnTo>
                <a:lnTo>
                  <a:pt x="0" y="11"/>
                </a:lnTo>
                <a:lnTo>
                  <a:pt x="15" y="0"/>
                </a:lnTo>
                <a:lnTo>
                  <a:pt x="8187" y="0"/>
                </a:lnTo>
                <a:lnTo>
                  <a:pt x="819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3" name="Freeform 24"/>
          <p:cNvSpPr>
            <a:spLocks noChangeArrowheads="1"/>
          </p:cNvSpPr>
          <p:nvPr/>
        </p:nvSpPr>
        <p:spPr bwMode="auto">
          <a:xfrm>
            <a:off x="340531" y="6030166"/>
            <a:ext cx="1639644" cy="7501"/>
          </a:xfrm>
          <a:custGeom>
            <a:avLst/>
            <a:gdLst>
              <a:gd name="T0" fmla="*/ 2147483647 w 4821"/>
              <a:gd name="T1" fmla="*/ 2147483647 h 22"/>
              <a:gd name="T2" fmla="*/ 2147483647 w 4821"/>
              <a:gd name="T3" fmla="*/ 2147483647 h 22"/>
              <a:gd name="T4" fmla="*/ 0 w 4821"/>
              <a:gd name="T5" fmla="*/ 2147483647 h 22"/>
              <a:gd name="T6" fmla="*/ 2147483647 w 4821"/>
              <a:gd name="T7" fmla="*/ 2147483647 h 22"/>
              <a:gd name="T8" fmla="*/ 2147483647 w 4821"/>
              <a:gd name="T9" fmla="*/ 0 h 22"/>
              <a:gd name="T10" fmla="*/ 2147483647 w 4821"/>
              <a:gd name="T11" fmla="*/ 0 h 22"/>
              <a:gd name="T12" fmla="*/ 2147483647 w 4821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821" h="22">
                <a:moveTo>
                  <a:pt x="4807" y="11"/>
                </a:moveTo>
                <a:lnTo>
                  <a:pt x="4820" y="21"/>
                </a:lnTo>
                <a:lnTo>
                  <a:pt x="0" y="21"/>
                </a:lnTo>
                <a:lnTo>
                  <a:pt x="9" y="11"/>
                </a:lnTo>
                <a:lnTo>
                  <a:pt x="22" y="0"/>
                </a:lnTo>
                <a:lnTo>
                  <a:pt x="4798" y="0"/>
                </a:lnTo>
                <a:lnTo>
                  <a:pt x="4807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4" name="Freeform 25"/>
          <p:cNvSpPr>
            <a:spLocks noChangeArrowheads="1"/>
          </p:cNvSpPr>
          <p:nvPr/>
        </p:nvSpPr>
        <p:spPr bwMode="auto">
          <a:xfrm>
            <a:off x="1972675" y="6030166"/>
            <a:ext cx="2859252" cy="7501"/>
          </a:xfrm>
          <a:custGeom>
            <a:avLst/>
            <a:gdLst>
              <a:gd name="T0" fmla="*/ 2147483647 w 8407"/>
              <a:gd name="T1" fmla="*/ 2147483647 h 22"/>
              <a:gd name="T2" fmla="*/ 2147483647 w 8407"/>
              <a:gd name="T3" fmla="*/ 2147483647 h 22"/>
              <a:gd name="T4" fmla="*/ 0 w 8407"/>
              <a:gd name="T5" fmla="*/ 2147483647 h 22"/>
              <a:gd name="T6" fmla="*/ 2147483647 w 8407"/>
              <a:gd name="T7" fmla="*/ 2147483647 h 22"/>
              <a:gd name="T8" fmla="*/ 2147483647 w 8407"/>
              <a:gd name="T9" fmla="*/ 0 h 22"/>
              <a:gd name="T10" fmla="*/ 2147483647 w 8407"/>
              <a:gd name="T11" fmla="*/ 0 h 22"/>
              <a:gd name="T12" fmla="*/ 2147483647 w 8407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407" h="22">
                <a:moveTo>
                  <a:pt x="8391" y="11"/>
                </a:moveTo>
                <a:lnTo>
                  <a:pt x="8406" y="21"/>
                </a:lnTo>
                <a:lnTo>
                  <a:pt x="0" y="21"/>
                </a:lnTo>
                <a:lnTo>
                  <a:pt x="9" y="11"/>
                </a:lnTo>
                <a:lnTo>
                  <a:pt x="22" y="0"/>
                </a:lnTo>
                <a:lnTo>
                  <a:pt x="8382" y="0"/>
                </a:lnTo>
                <a:lnTo>
                  <a:pt x="8391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5" name="Freeform 26"/>
          <p:cNvSpPr>
            <a:spLocks noChangeArrowheads="1"/>
          </p:cNvSpPr>
          <p:nvPr/>
        </p:nvSpPr>
        <p:spPr bwMode="auto">
          <a:xfrm>
            <a:off x="4824432" y="6030166"/>
            <a:ext cx="2796247" cy="7501"/>
          </a:xfrm>
          <a:custGeom>
            <a:avLst/>
            <a:gdLst>
              <a:gd name="T0" fmla="*/ 2147483647 w 8221"/>
              <a:gd name="T1" fmla="*/ 2147483647 h 22"/>
              <a:gd name="T2" fmla="*/ 2147483647 w 8221"/>
              <a:gd name="T3" fmla="*/ 2147483647 h 22"/>
              <a:gd name="T4" fmla="*/ 0 w 8221"/>
              <a:gd name="T5" fmla="*/ 2147483647 h 22"/>
              <a:gd name="T6" fmla="*/ 2147483647 w 8221"/>
              <a:gd name="T7" fmla="*/ 2147483647 h 22"/>
              <a:gd name="T8" fmla="*/ 2147483647 w 8221"/>
              <a:gd name="T9" fmla="*/ 0 h 22"/>
              <a:gd name="T10" fmla="*/ 2147483647 w 8221"/>
              <a:gd name="T11" fmla="*/ 0 h 22"/>
              <a:gd name="T12" fmla="*/ 2147483647 w 8221"/>
              <a:gd name="T13" fmla="*/ 2147483647 h 2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21" h="22">
                <a:moveTo>
                  <a:pt x="8206" y="11"/>
                </a:moveTo>
                <a:lnTo>
                  <a:pt x="8220" y="21"/>
                </a:lnTo>
                <a:lnTo>
                  <a:pt x="0" y="21"/>
                </a:lnTo>
                <a:lnTo>
                  <a:pt x="9" y="11"/>
                </a:lnTo>
                <a:lnTo>
                  <a:pt x="24" y="0"/>
                </a:lnTo>
                <a:lnTo>
                  <a:pt x="8196" y="0"/>
                </a:lnTo>
                <a:lnTo>
                  <a:pt x="8206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6" name="Freeform 27"/>
          <p:cNvSpPr>
            <a:spLocks noChangeArrowheads="1"/>
          </p:cNvSpPr>
          <p:nvPr/>
        </p:nvSpPr>
        <p:spPr bwMode="auto">
          <a:xfrm>
            <a:off x="340531" y="1020034"/>
            <a:ext cx="7500" cy="178505"/>
          </a:xfrm>
          <a:custGeom>
            <a:avLst/>
            <a:gdLst>
              <a:gd name="T0" fmla="*/ 2147483647 w 23"/>
              <a:gd name="T1" fmla="*/ 2147483647 h 526"/>
              <a:gd name="T2" fmla="*/ 2147483647 w 23"/>
              <a:gd name="T3" fmla="*/ 2147483647 h 526"/>
              <a:gd name="T4" fmla="*/ 2147483647 w 23"/>
              <a:gd name="T5" fmla="*/ 2147483647 h 526"/>
              <a:gd name="T6" fmla="*/ 2147483647 w 23"/>
              <a:gd name="T7" fmla="*/ 2147483647 h 526"/>
              <a:gd name="T8" fmla="*/ 0 w 23"/>
              <a:gd name="T9" fmla="*/ 2147483647 h 526"/>
              <a:gd name="T10" fmla="*/ 0 w 23"/>
              <a:gd name="T11" fmla="*/ 0 h 526"/>
              <a:gd name="T12" fmla="*/ 2147483647 w 23"/>
              <a:gd name="T13" fmla="*/ 2147483647 h 5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526">
                <a:moveTo>
                  <a:pt x="9" y="10"/>
                </a:moveTo>
                <a:lnTo>
                  <a:pt x="22" y="21"/>
                </a:lnTo>
                <a:lnTo>
                  <a:pt x="22" y="504"/>
                </a:lnTo>
                <a:lnTo>
                  <a:pt x="9" y="515"/>
                </a:lnTo>
                <a:lnTo>
                  <a:pt x="0" y="525"/>
                </a:lnTo>
                <a:lnTo>
                  <a:pt x="0" y="0"/>
                </a:lnTo>
                <a:lnTo>
                  <a:pt x="9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7" name="Freeform 28"/>
          <p:cNvSpPr>
            <a:spLocks noChangeArrowheads="1"/>
          </p:cNvSpPr>
          <p:nvPr/>
        </p:nvSpPr>
        <p:spPr bwMode="auto">
          <a:xfrm>
            <a:off x="340531" y="1192533"/>
            <a:ext cx="7500" cy="676518"/>
          </a:xfrm>
          <a:custGeom>
            <a:avLst/>
            <a:gdLst>
              <a:gd name="T0" fmla="*/ 2147483647 w 23"/>
              <a:gd name="T1" fmla="*/ 2147483647 h 1987"/>
              <a:gd name="T2" fmla="*/ 2147483647 w 23"/>
              <a:gd name="T3" fmla="*/ 2147483647 h 1987"/>
              <a:gd name="T4" fmla="*/ 2147483647 w 23"/>
              <a:gd name="T5" fmla="*/ 2147483647 h 1987"/>
              <a:gd name="T6" fmla="*/ 2147483647 w 23"/>
              <a:gd name="T7" fmla="*/ 2147483647 h 1987"/>
              <a:gd name="T8" fmla="*/ 0 w 23"/>
              <a:gd name="T9" fmla="*/ 2147483647 h 1987"/>
              <a:gd name="T10" fmla="*/ 0 w 23"/>
              <a:gd name="T11" fmla="*/ 0 h 1987"/>
              <a:gd name="T12" fmla="*/ 2147483647 w 23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87">
                <a:moveTo>
                  <a:pt x="9" y="11"/>
                </a:moveTo>
                <a:lnTo>
                  <a:pt x="22" y="21"/>
                </a:lnTo>
                <a:lnTo>
                  <a:pt x="22" y="1965"/>
                </a:lnTo>
                <a:lnTo>
                  <a:pt x="9" y="1976"/>
                </a:lnTo>
                <a:lnTo>
                  <a:pt x="0" y="1986"/>
                </a:lnTo>
                <a:lnTo>
                  <a:pt x="0" y="0"/>
                </a:lnTo>
                <a:lnTo>
                  <a:pt x="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8" name="Freeform 29"/>
          <p:cNvSpPr>
            <a:spLocks noChangeArrowheads="1"/>
          </p:cNvSpPr>
          <p:nvPr/>
        </p:nvSpPr>
        <p:spPr bwMode="auto">
          <a:xfrm>
            <a:off x="340531" y="1860057"/>
            <a:ext cx="7500" cy="676519"/>
          </a:xfrm>
          <a:custGeom>
            <a:avLst/>
            <a:gdLst>
              <a:gd name="T0" fmla="*/ 2147483647 w 23"/>
              <a:gd name="T1" fmla="*/ 2147483647 h 1987"/>
              <a:gd name="T2" fmla="*/ 2147483647 w 23"/>
              <a:gd name="T3" fmla="*/ 2147483647 h 1987"/>
              <a:gd name="T4" fmla="*/ 2147483647 w 23"/>
              <a:gd name="T5" fmla="*/ 2147483647 h 1987"/>
              <a:gd name="T6" fmla="*/ 2147483647 w 23"/>
              <a:gd name="T7" fmla="*/ 2147483647 h 1987"/>
              <a:gd name="T8" fmla="*/ 0 w 23"/>
              <a:gd name="T9" fmla="*/ 2147483647 h 1987"/>
              <a:gd name="T10" fmla="*/ 0 w 23"/>
              <a:gd name="T11" fmla="*/ 0 h 1987"/>
              <a:gd name="T12" fmla="*/ 2147483647 w 23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87">
                <a:moveTo>
                  <a:pt x="9" y="11"/>
                </a:moveTo>
                <a:lnTo>
                  <a:pt x="22" y="21"/>
                </a:lnTo>
                <a:lnTo>
                  <a:pt x="22" y="1965"/>
                </a:lnTo>
                <a:lnTo>
                  <a:pt x="9" y="1976"/>
                </a:lnTo>
                <a:lnTo>
                  <a:pt x="0" y="1986"/>
                </a:lnTo>
                <a:lnTo>
                  <a:pt x="0" y="0"/>
                </a:lnTo>
                <a:lnTo>
                  <a:pt x="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39" name="Freeform 30"/>
          <p:cNvSpPr>
            <a:spLocks noChangeArrowheads="1"/>
          </p:cNvSpPr>
          <p:nvPr/>
        </p:nvSpPr>
        <p:spPr bwMode="auto">
          <a:xfrm>
            <a:off x="340531" y="2529068"/>
            <a:ext cx="7500" cy="841523"/>
          </a:xfrm>
          <a:custGeom>
            <a:avLst/>
            <a:gdLst>
              <a:gd name="T0" fmla="*/ 2147483647 w 23"/>
              <a:gd name="T1" fmla="*/ 2147483647 h 2474"/>
              <a:gd name="T2" fmla="*/ 2147483647 w 23"/>
              <a:gd name="T3" fmla="*/ 2147483647 h 2474"/>
              <a:gd name="T4" fmla="*/ 2147483647 w 23"/>
              <a:gd name="T5" fmla="*/ 2147483647 h 2474"/>
              <a:gd name="T6" fmla="*/ 2147483647 w 23"/>
              <a:gd name="T7" fmla="*/ 2147483647 h 2474"/>
              <a:gd name="T8" fmla="*/ 0 w 23"/>
              <a:gd name="T9" fmla="*/ 2147483647 h 2474"/>
              <a:gd name="T10" fmla="*/ 0 w 23"/>
              <a:gd name="T11" fmla="*/ 0 h 2474"/>
              <a:gd name="T12" fmla="*/ 2147483647 w 23"/>
              <a:gd name="T13" fmla="*/ 2147483647 h 24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2474">
                <a:moveTo>
                  <a:pt x="9" y="11"/>
                </a:moveTo>
                <a:lnTo>
                  <a:pt x="22" y="21"/>
                </a:lnTo>
                <a:lnTo>
                  <a:pt x="22" y="2452"/>
                </a:lnTo>
                <a:lnTo>
                  <a:pt x="9" y="2462"/>
                </a:lnTo>
                <a:lnTo>
                  <a:pt x="0" y="2473"/>
                </a:lnTo>
                <a:lnTo>
                  <a:pt x="0" y="0"/>
                </a:lnTo>
                <a:lnTo>
                  <a:pt x="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0" name="Freeform 31"/>
          <p:cNvSpPr>
            <a:spLocks noChangeArrowheads="1"/>
          </p:cNvSpPr>
          <p:nvPr/>
        </p:nvSpPr>
        <p:spPr bwMode="auto">
          <a:xfrm>
            <a:off x="340531" y="3363091"/>
            <a:ext cx="7500" cy="1338036"/>
          </a:xfrm>
          <a:custGeom>
            <a:avLst/>
            <a:gdLst>
              <a:gd name="T0" fmla="*/ 2147483647 w 23"/>
              <a:gd name="T1" fmla="*/ 2147483647 h 3934"/>
              <a:gd name="T2" fmla="*/ 2147483647 w 23"/>
              <a:gd name="T3" fmla="*/ 2147483647 h 3934"/>
              <a:gd name="T4" fmla="*/ 2147483647 w 23"/>
              <a:gd name="T5" fmla="*/ 2147483647 h 3934"/>
              <a:gd name="T6" fmla="*/ 2147483647 w 23"/>
              <a:gd name="T7" fmla="*/ 2147483647 h 3934"/>
              <a:gd name="T8" fmla="*/ 0 w 23"/>
              <a:gd name="T9" fmla="*/ 2147483647 h 3934"/>
              <a:gd name="T10" fmla="*/ 0 w 23"/>
              <a:gd name="T11" fmla="*/ 0 h 3934"/>
              <a:gd name="T12" fmla="*/ 2147483647 w 23"/>
              <a:gd name="T13" fmla="*/ 2147483647 h 39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3934">
                <a:moveTo>
                  <a:pt x="9" y="10"/>
                </a:moveTo>
                <a:lnTo>
                  <a:pt x="22" y="21"/>
                </a:lnTo>
                <a:lnTo>
                  <a:pt x="22" y="3912"/>
                </a:lnTo>
                <a:lnTo>
                  <a:pt x="9" y="3923"/>
                </a:lnTo>
                <a:lnTo>
                  <a:pt x="0" y="3933"/>
                </a:lnTo>
                <a:lnTo>
                  <a:pt x="0" y="0"/>
                </a:lnTo>
                <a:lnTo>
                  <a:pt x="9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1" name="Freeform 32"/>
          <p:cNvSpPr>
            <a:spLocks noChangeArrowheads="1"/>
          </p:cNvSpPr>
          <p:nvPr/>
        </p:nvSpPr>
        <p:spPr bwMode="auto">
          <a:xfrm>
            <a:off x="340531" y="4693627"/>
            <a:ext cx="7500" cy="676518"/>
          </a:xfrm>
          <a:custGeom>
            <a:avLst/>
            <a:gdLst>
              <a:gd name="T0" fmla="*/ 2147483647 w 23"/>
              <a:gd name="T1" fmla="*/ 2147483647 h 1987"/>
              <a:gd name="T2" fmla="*/ 2147483647 w 23"/>
              <a:gd name="T3" fmla="*/ 2147483647 h 1987"/>
              <a:gd name="T4" fmla="*/ 2147483647 w 23"/>
              <a:gd name="T5" fmla="*/ 2147483647 h 1987"/>
              <a:gd name="T6" fmla="*/ 2147483647 w 23"/>
              <a:gd name="T7" fmla="*/ 2147483647 h 1987"/>
              <a:gd name="T8" fmla="*/ 0 w 23"/>
              <a:gd name="T9" fmla="*/ 2147483647 h 1987"/>
              <a:gd name="T10" fmla="*/ 0 w 23"/>
              <a:gd name="T11" fmla="*/ 0 h 1987"/>
              <a:gd name="T12" fmla="*/ 2147483647 w 23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87">
                <a:moveTo>
                  <a:pt x="9" y="11"/>
                </a:moveTo>
                <a:lnTo>
                  <a:pt x="22" y="21"/>
                </a:lnTo>
                <a:lnTo>
                  <a:pt x="22" y="1965"/>
                </a:lnTo>
                <a:lnTo>
                  <a:pt x="9" y="1976"/>
                </a:lnTo>
                <a:lnTo>
                  <a:pt x="0" y="1986"/>
                </a:lnTo>
                <a:lnTo>
                  <a:pt x="0" y="0"/>
                </a:lnTo>
                <a:lnTo>
                  <a:pt x="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2" name="Freeform 33"/>
          <p:cNvSpPr>
            <a:spLocks noChangeArrowheads="1"/>
          </p:cNvSpPr>
          <p:nvPr/>
        </p:nvSpPr>
        <p:spPr bwMode="auto">
          <a:xfrm>
            <a:off x="340531" y="5362645"/>
            <a:ext cx="7500" cy="676518"/>
          </a:xfrm>
          <a:custGeom>
            <a:avLst/>
            <a:gdLst>
              <a:gd name="T0" fmla="*/ 2147483647 w 23"/>
              <a:gd name="T1" fmla="*/ 2147483647 h 1987"/>
              <a:gd name="T2" fmla="*/ 2147483647 w 23"/>
              <a:gd name="T3" fmla="*/ 2147483647 h 1987"/>
              <a:gd name="T4" fmla="*/ 2147483647 w 23"/>
              <a:gd name="T5" fmla="*/ 2147483647 h 1987"/>
              <a:gd name="T6" fmla="*/ 2147483647 w 23"/>
              <a:gd name="T7" fmla="*/ 2147483647 h 1987"/>
              <a:gd name="T8" fmla="*/ 0 w 23"/>
              <a:gd name="T9" fmla="*/ 2147483647 h 1987"/>
              <a:gd name="T10" fmla="*/ 0 w 23"/>
              <a:gd name="T11" fmla="*/ 0 h 1987"/>
              <a:gd name="T12" fmla="*/ 2147483647 w 23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87">
                <a:moveTo>
                  <a:pt x="9" y="11"/>
                </a:moveTo>
                <a:lnTo>
                  <a:pt x="22" y="21"/>
                </a:lnTo>
                <a:lnTo>
                  <a:pt x="22" y="1965"/>
                </a:lnTo>
                <a:lnTo>
                  <a:pt x="9" y="1976"/>
                </a:lnTo>
                <a:lnTo>
                  <a:pt x="0" y="1986"/>
                </a:lnTo>
                <a:lnTo>
                  <a:pt x="0" y="0"/>
                </a:lnTo>
                <a:lnTo>
                  <a:pt x="9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3" name="Freeform 34"/>
          <p:cNvSpPr>
            <a:spLocks noChangeArrowheads="1"/>
          </p:cNvSpPr>
          <p:nvPr/>
        </p:nvSpPr>
        <p:spPr bwMode="auto">
          <a:xfrm>
            <a:off x="1972675" y="1024528"/>
            <a:ext cx="7500" cy="172504"/>
          </a:xfrm>
          <a:custGeom>
            <a:avLst/>
            <a:gdLst>
              <a:gd name="T0" fmla="*/ 2147483647 w 23"/>
              <a:gd name="T1" fmla="*/ 0 h 506"/>
              <a:gd name="T2" fmla="*/ 2147483647 w 23"/>
              <a:gd name="T3" fmla="*/ 2147483647 h 506"/>
              <a:gd name="T4" fmla="*/ 2147483647 w 23"/>
              <a:gd name="T5" fmla="*/ 2147483647 h 506"/>
              <a:gd name="T6" fmla="*/ 2147483647 w 23"/>
              <a:gd name="T7" fmla="*/ 2147483647 h 506"/>
              <a:gd name="T8" fmla="*/ 0 w 23"/>
              <a:gd name="T9" fmla="*/ 2147483647 h 506"/>
              <a:gd name="T10" fmla="*/ 0 w 23"/>
              <a:gd name="T11" fmla="*/ 2147483647 h 506"/>
              <a:gd name="T12" fmla="*/ 2147483647 w 23"/>
              <a:gd name="T13" fmla="*/ 0 h 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506">
                <a:moveTo>
                  <a:pt x="9" y="0"/>
                </a:moveTo>
                <a:lnTo>
                  <a:pt x="22" y="11"/>
                </a:lnTo>
                <a:lnTo>
                  <a:pt x="22" y="494"/>
                </a:lnTo>
                <a:lnTo>
                  <a:pt x="9" y="505"/>
                </a:lnTo>
                <a:lnTo>
                  <a:pt x="0" y="494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4" name="Freeform 35"/>
          <p:cNvSpPr>
            <a:spLocks noChangeArrowheads="1"/>
          </p:cNvSpPr>
          <p:nvPr/>
        </p:nvSpPr>
        <p:spPr bwMode="auto">
          <a:xfrm>
            <a:off x="1972675" y="1195533"/>
            <a:ext cx="7500" cy="669018"/>
          </a:xfrm>
          <a:custGeom>
            <a:avLst/>
            <a:gdLst>
              <a:gd name="T0" fmla="*/ 2147483647 w 23"/>
              <a:gd name="T1" fmla="*/ 0 h 1966"/>
              <a:gd name="T2" fmla="*/ 2147483647 w 23"/>
              <a:gd name="T3" fmla="*/ 2147483647 h 1966"/>
              <a:gd name="T4" fmla="*/ 2147483647 w 23"/>
              <a:gd name="T5" fmla="*/ 2147483647 h 1966"/>
              <a:gd name="T6" fmla="*/ 2147483647 w 23"/>
              <a:gd name="T7" fmla="*/ 2147483647 h 1966"/>
              <a:gd name="T8" fmla="*/ 0 w 23"/>
              <a:gd name="T9" fmla="*/ 2147483647 h 1966"/>
              <a:gd name="T10" fmla="*/ 0 w 23"/>
              <a:gd name="T11" fmla="*/ 2147483647 h 1966"/>
              <a:gd name="T12" fmla="*/ 2147483647 w 23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66">
                <a:moveTo>
                  <a:pt x="9" y="0"/>
                </a:moveTo>
                <a:lnTo>
                  <a:pt x="22" y="10"/>
                </a:lnTo>
                <a:lnTo>
                  <a:pt x="22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5" name="Freeform 36"/>
          <p:cNvSpPr>
            <a:spLocks noChangeArrowheads="1"/>
          </p:cNvSpPr>
          <p:nvPr/>
        </p:nvSpPr>
        <p:spPr bwMode="auto">
          <a:xfrm>
            <a:off x="1972675" y="1864551"/>
            <a:ext cx="7500" cy="669018"/>
          </a:xfrm>
          <a:custGeom>
            <a:avLst/>
            <a:gdLst>
              <a:gd name="T0" fmla="*/ 2147483647 w 23"/>
              <a:gd name="T1" fmla="*/ 0 h 1966"/>
              <a:gd name="T2" fmla="*/ 2147483647 w 23"/>
              <a:gd name="T3" fmla="*/ 2147483647 h 1966"/>
              <a:gd name="T4" fmla="*/ 2147483647 w 23"/>
              <a:gd name="T5" fmla="*/ 2147483647 h 1966"/>
              <a:gd name="T6" fmla="*/ 2147483647 w 23"/>
              <a:gd name="T7" fmla="*/ 2147483647 h 1966"/>
              <a:gd name="T8" fmla="*/ 0 w 23"/>
              <a:gd name="T9" fmla="*/ 2147483647 h 1966"/>
              <a:gd name="T10" fmla="*/ 0 w 23"/>
              <a:gd name="T11" fmla="*/ 2147483647 h 1966"/>
              <a:gd name="T12" fmla="*/ 2147483647 w 23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66">
                <a:moveTo>
                  <a:pt x="9" y="0"/>
                </a:moveTo>
                <a:lnTo>
                  <a:pt x="22" y="10"/>
                </a:lnTo>
                <a:lnTo>
                  <a:pt x="22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6" name="Freeform 37"/>
          <p:cNvSpPr>
            <a:spLocks noChangeArrowheads="1"/>
          </p:cNvSpPr>
          <p:nvPr/>
        </p:nvSpPr>
        <p:spPr bwMode="auto">
          <a:xfrm>
            <a:off x="1972675" y="2532074"/>
            <a:ext cx="7500" cy="834023"/>
          </a:xfrm>
          <a:custGeom>
            <a:avLst/>
            <a:gdLst>
              <a:gd name="T0" fmla="*/ 2147483647 w 23"/>
              <a:gd name="T1" fmla="*/ 0 h 2452"/>
              <a:gd name="T2" fmla="*/ 2147483647 w 23"/>
              <a:gd name="T3" fmla="*/ 2147483647 h 2452"/>
              <a:gd name="T4" fmla="*/ 2147483647 w 23"/>
              <a:gd name="T5" fmla="*/ 2147483647 h 2452"/>
              <a:gd name="T6" fmla="*/ 2147483647 w 23"/>
              <a:gd name="T7" fmla="*/ 2147483647 h 2452"/>
              <a:gd name="T8" fmla="*/ 0 w 23"/>
              <a:gd name="T9" fmla="*/ 2147483647 h 2452"/>
              <a:gd name="T10" fmla="*/ 0 w 23"/>
              <a:gd name="T11" fmla="*/ 2147483647 h 2452"/>
              <a:gd name="T12" fmla="*/ 2147483647 w 23"/>
              <a:gd name="T13" fmla="*/ 0 h 2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2452">
                <a:moveTo>
                  <a:pt x="9" y="0"/>
                </a:moveTo>
                <a:lnTo>
                  <a:pt x="22" y="10"/>
                </a:lnTo>
                <a:lnTo>
                  <a:pt x="22" y="2441"/>
                </a:lnTo>
                <a:lnTo>
                  <a:pt x="9" y="2451"/>
                </a:lnTo>
                <a:lnTo>
                  <a:pt x="0" y="2441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7" name="Freeform 38"/>
          <p:cNvSpPr>
            <a:spLocks noChangeArrowheads="1"/>
          </p:cNvSpPr>
          <p:nvPr/>
        </p:nvSpPr>
        <p:spPr bwMode="auto">
          <a:xfrm>
            <a:off x="1972675" y="3366091"/>
            <a:ext cx="7500" cy="1332036"/>
          </a:xfrm>
          <a:custGeom>
            <a:avLst/>
            <a:gdLst>
              <a:gd name="T0" fmla="*/ 2147483647 w 23"/>
              <a:gd name="T1" fmla="*/ 0 h 3914"/>
              <a:gd name="T2" fmla="*/ 2147483647 w 23"/>
              <a:gd name="T3" fmla="*/ 2147483647 h 3914"/>
              <a:gd name="T4" fmla="*/ 2147483647 w 23"/>
              <a:gd name="T5" fmla="*/ 2147483647 h 3914"/>
              <a:gd name="T6" fmla="*/ 2147483647 w 23"/>
              <a:gd name="T7" fmla="*/ 2147483647 h 3914"/>
              <a:gd name="T8" fmla="*/ 0 w 23"/>
              <a:gd name="T9" fmla="*/ 2147483647 h 3914"/>
              <a:gd name="T10" fmla="*/ 0 w 23"/>
              <a:gd name="T11" fmla="*/ 2147483647 h 3914"/>
              <a:gd name="T12" fmla="*/ 2147483647 w 23"/>
              <a:gd name="T13" fmla="*/ 0 h 39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3914">
                <a:moveTo>
                  <a:pt x="9" y="0"/>
                </a:moveTo>
                <a:lnTo>
                  <a:pt x="22" y="11"/>
                </a:lnTo>
                <a:lnTo>
                  <a:pt x="22" y="3902"/>
                </a:lnTo>
                <a:lnTo>
                  <a:pt x="9" y="3913"/>
                </a:lnTo>
                <a:lnTo>
                  <a:pt x="0" y="3902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8" name="Freeform 39"/>
          <p:cNvSpPr>
            <a:spLocks noChangeArrowheads="1"/>
          </p:cNvSpPr>
          <p:nvPr/>
        </p:nvSpPr>
        <p:spPr bwMode="auto">
          <a:xfrm>
            <a:off x="1972675" y="4696633"/>
            <a:ext cx="7500" cy="669018"/>
          </a:xfrm>
          <a:custGeom>
            <a:avLst/>
            <a:gdLst>
              <a:gd name="T0" fmla="*/ 2147483647 w 23"/>
              <a:gd name="T1" fmla="*/ 0 h 1966"/>
              <a:gd name="T2" fmla="*/ 2147483647 w 23"/>
              <a:gd name="T3" fmla="*/ 2147483647 h 1966"/>
              <a:gd name="T4" fmla="*/ 2147483647 w 23"/>
              <a:gd name="T5" fmla="*/ 2147483647 h 1966"/>
              <a:gd name="T6" fmla="*/ 2147483647 w 23"/>
              <a:gd name="T7" fmla="*/ 2147483647 h 1966"/>
              <a:gd name="T8" fmla="*/ 0 w 23"/>
              <a:gd name="T9" fmla="*/ 2147483647 h 1966"/>
              <a:gd name="T10" fmla="*/ 0 w 23"/>
              <a:gd name="T11" fmla="*/ 2147483647 h 1966"/>
              <a:gd name="T12" fmla="*/ 2147483647 w 23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66">
                <a:moveTo>
                  <a:pt x="9" y="0"/>
                </a:moveTo>
                <a:lnTo>
                  <a:pt x="22" y="10"/>
                </a:lnTo>
                <a:lnTo>
                  <a:pt x="22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49" name="Freeform 40"/>
          <p:cNvSpPr>
            <a:spLocks noChangeArrowheads="1"/>
          </p:cNvSpPr>
          <p:nvPr/>
        </p:nvSpPr>
        <p:spPr bwMode="auto">
          <a:xfrm>
            <a:off x="1972675" y="5365652"/>
            <a:ext cx="7500" cy="669018"/>
          </a:xfrm>
          <a:custGeom>
            <a:avLst/>
            <a:gdLst>
              <a:gd name="T0" fmla="*/ 2147483647 w 23"/>
              <a:gd name="T1" fmla="*/ 0 h 1966"/>
              <a:gd name="T2" fmla="*/ 2147483647 w 23"/>
              <a:gd name="T3" fmla="*/ 2147483647 h 1966"/>
              <a:gd name="T4" fmla="*/ 2147483647 w 23"/>
              <a:gd name="T5" fmla="*/ 2147483647 h 1966"/>
              <a:gd name="T6" fmla="*/ 2147483647 w 23"/>
              <a:gd name="T7" fmla="*/ 2147483647 h 1966"/>
              <a:gd name="T8" fmla="*/ 0 w 23"/>
              <a:gd name="T9" fmla="*/ 2147483647 h 1966"/>
              <a:gd name="T10" fmla="*/ 0 w 23"/>
              <a:gd name="T11" fmla="*/ 2147483647 h 1966"/>
              <a:gd name="T12" fmla="*/ 2147483647 w 23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3" h="1966">
                <a:moveTo>
                  <a:pt x="9" y="0"/>
                </a:moveTo>
                <a:lnTo>
                  <a:pt x="22" y="10"/>
                </a:lnTo>
                <a:lnTo>
                  <a:pt x="22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0" name="Freeform 41"/>
          <p:cNvSpPr>
            <a:spLocks noChangeArrowheads="1"/>
          </p:cNvSpPr>
          <p:nvPr/>
        </p:nvSpPr>
        <p:spPr bwMode="auto">
          <a:xfrm>
            <a:off x="4824432" y="1024528"/>
            <a:ext cx="9001" cy="172504"/>
          </a:xfrm>
          <a:custGeom>
            <a:avLst/>
            <a:gdLst>
              <a:gd name="T0" fmla="*/ 2147483647 w 25"/>
              <a:gd name="T1" fmla="*/ 0 h 506"/>
              <a:gd name="T2" fmla="*/ 2147483647 w 25"/>
              <a:gd name="T3" fmla="*/ 2147483647 h 506"/>
              <a:gd name="T4" fmla="*/ 2147483647 w 25"/>
              <a:gd name="T5" fmla="*/ 2147483647 h 506"/>
              <a:gd name="T6" fmla="*/ 2147483647 w 25"/>
              <a:gd name="T7" fmla="*/ 2147483647 h 506"/>
              <a:gd name="T8" fmla="*/ 0 w 25"/>
              <a:gd name="T9" fmla="*/ 2147483647 h 506"/>
              <a:gd name="T10" fmla="*/ 0 w 25"/>
              <a:gd name="T11" fmla="*/ 2147483647 h 506"/>
              <a:gd name="T12" fmla="*/ 2147483647 w 25"/>
              <a:gd name="T13" fmla="*/ 0 h 50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506">
                <a:moveTo>
                  <a:pt x="9" y="0"/>
                </a:moveTo>
                <a:lnTo>
                  <a:pt x="24" y="11"/>
                </a:lnTo>
                <a:lnTo>
                  <a:pt x="24" y="494"/>
                </a:lnTo>
                <a:lnTo>
                  <a:pt x="9" y="505"/>
                </a:lnTo>
                <a:lnTo>
                  <a:pt x="0" y="494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1" name="Freeform 42"/>
          <p:cNvSpPr>
            <a:spLocks noChangeArrowheads="1"/>
          </p:cNvSpPr>
          <p:nvPr/>
        </p:nvSpPr>
        <p:spPr bwMode="auto">
          <a:xfrm>
            <a:off x="4824432" y="1195533"/>
            <a:ext cx="9001" cy="669018"/>
          </a:xfrm>
          <a:custGeom>
            <a:avLst/>
            <a:gdLst>
              <a:gd name="T0" fmla="*/ 2147483647 w 25"/>
              <a:gd name="T1" fmla="*/ 0 h 1966"/>
              <a:gd name="T2" fmla="*/ 2147483647 w 25"/>
              <a:gd name="T3" fmla="*/ 2147483647 h 1966"/>
              <a:gd name="T4" fmla="*/ 2147483647 w 25"/>
              <a:gd name="T5" fmla="*/ 2147483647 h 1966"/>
              <a:gd name="T6" fmla="*/ 2147483647 w 25"/>
              <a:gd name="T7" fmla="*/ 2147483647 h 1966"/>
              <a:gd name="T8" fmla="*/ 0 w 25"/>
              <a:gd name="T9" fmla="*/ 2147483647 h 1966"/>
              <a:gd name="T10" fmla="*/ 0 w 25"/>
              <a:gd name="T11" fmla="*/ 2147483647 h 1966"/>
              <a:gd name="T12" fmla="*/ 2147483647 w 25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66">
                <a:moveTo>
                  <a:pt x="9" y="0"/>
                </a:moveTo>
                <a:lnTo>
                  <a:pt x="24" y="10"/>
                </a:lnTo>
                <a:lnTo>
                  <a:pt x="24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2" name="Freeform 43"/>
          <p:cNvSpPr>
            <a:spLocks noChangeArrowheads="1"/>
          </p:cNvSpPr>
          <p:nvPr/>
        </p:nvSpPr>
        <p:spPr bwMode="auto">
          <a:xfrm>
            <a:off x="4824432" y="1864551"/>
            <a:ext cx="9001" cy="669018"/>
          </a:xfrm>
          <a:custGeom>
            <a:avLst/>
            <a:gdLst>
              <a:gd name="T0" fmla="*/ 2147483647 w 25"/>
              <a:gd name="T1" fmla="*/ 0 h 1966"/>
              <a:gd name="T2" fmla="*/ 2147483647 w 25"/>
              <a:gd name="T3" fmla="*/ 2147483647 h 1966"/>
              <a:gd name="T4" fmla="*/ 2147483647 w 25"/>
              <a:gd name="T5" fmla="*/ 2147483647 h 1966"/>
              <a:gd name="T6" fmla="*/ 2147483647 w 25"/>
              <a:gd name="T7" fmla="*/ 2147483647 h 1966"/>
              <a:gd name="T8" fmla="*/ 0 w 25"/>
              <a:gd name="T9" fmla="*/ 2147483647 h 1966"/>
              <a:gd name="T10" fmla="*/ 0 w 25"/>
              <a:gd name="T11" fmla="*/ 2147483647 h 1966"/>
              <a:gd name="T12" fmla="*/ 2147483647 w 25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66">
                <a:moveTo>
                  <a:pt x="9" y="0"/>
                </a:moveTo>
                <a:lnTo>
                  <a:pt x="24" y="10"/>
                </a:lnTo>
                <a:lnTo>
                  <a:pt x="24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3" name="Freeform 44"/>
          <p:cNvSpPr>
            <a:spLocks noChangeArrowheads="1"/>
          </p:cNvSpPr>
          <p:nvPr/>
        </p:nvSpPr>
        <p:spPr bwMode="auto">
          <a:xfrm>
            <a:off x="4824432" y="2532074"/>
            <a:ext cx="9001" cy="834023"/>
          </a:xfrm>
          <a:custGeom>
            <a:avLst/>
            <a:gdLst>
              <a:gd name="T0" fmla="*/ 2147483647 w 25"/>
              <a:gd name="T1" fmla="*/ 0 h 2452"/>
              <a:gd name="T2" fmla="*/ 2147483647 w 25"/>
              <a:gd name="T3" fmla="*/ 2147483647 h 2452"/>
              <a:gd name="T4" fmla="*/ 2147483647 w 25"/>
              <a:gd name="T5" fmla="*/ 2147483647 h 2452"/>
              <a:gd name="T6" fmla="*/ 2147483647 w 25"/>
              <a:gd name="T7" fmla="*/ 2147483647 h 2452"/>
              <a:gd name="T8" fmla="*/ 0 w 25"/>
              <a:gd name="T9" fmla="*/ 2147483647 h 2452"/>
              <a:gd name="T10" fmla="*/ 0 w 25"/>
              <a:gd name="T11" fmla="*/ 2147483647 h 2452"/>
              <a:gd name="T12" fmla="*/ 2147483647 w 25"/>
              <a:gd name="T13" fmla="*/ 0 h 245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452">
                <a:moveTo>
                  <a:pt x="9" y="0"/>
                </a:moveTo>
                <a:lnTo>
                  <a:pt x="24" y="10"/>
                </a:lnTo>
                <a:lnTo>
                  <a:pt x="24" y="2441"/>
                </a:lnTo>
                <a:lnTo>
                  <a:pt x="9" y="2451"/>
                </a:lnTo>
                <a:lnTo>
                  <a:pt x="0" y="2441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4" name="Freeform 45"/>
          <p:cNvSpPr>
            <a:spLocks noChangeArrowheads="1"/>
          </p:cNvSpPr>
          <p:nvPr/>
        </p:nvSpPr>
        <p:spPr bwMode="auto">
          <a:xfrm>
            <a:off x="4824432" y="3366091"/>
            <a:ext cx="9001" cy="1332036"/>
          </a:xfrm>
          <a:custGeom>
            <a:avLst/>
            <a:gdLst>
              <a:gd name="T0" fmla="*/ 2147483647 w 25"/>
              <a:gd name="T1" fmla="*/ 0 h 3914"/>
              <a:gd name="T2" fmla="*/ 2147483647 w 25"/>
              <a:gd name="T3" fmla="*/ 2147483647 h 3914"/>
              <a:gd name="T4" fmla="*/ 2147483647 w 25"/>
              <a:gd name="T5" fmla="*/ 2147483647 h 3914"/>
              <a:gd name="T6" fmla="*/ 2147483647 w 25"/>
              <a:gd name="T7" fmla="*/ 2147483647 h 3914"/>
              <a:gd name="T8" fmla="*/ 0 w 25"/>
              <a:gd name="T9" fmla="*/ 2147483647 h 3914"/>
              <a:gd name="T10" fmla="*/ 0 w 25"/>
              <a:gd name="T11" fmla="*/ 2147483647 h 3914"/>
              <a:gd name="T12" fmla="*/ 2147483647 w 25"/>
              <a:gd name="T13" fmla="*/ 0 h 391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3914">
                <a:moveTo>
                  <a:pt x="9" y="0"/>
                </a:moveTo>
                <a:lnTo>
                  <a:pt x="24" y="11"/>
                </a:lnTo>
                <a:lnTo>
                  <a:pt x="24" y="3902"/>
                </a:lnTo>
                <a:lnTo>
                  <a:pt x="9" y="3913"/>
                </a:lnTo>
                <a:lnTo>
                  <a:pt x="0" y="3902"/>
                </a:lnTo>
                <a:lnTo>
                  <a:pt x="0" y="11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5" name="Freeform 46"/>
          <p:cNvSpPr>
            <a:spLocks noChangeArrowheads="1"/>
          </p:cNvSpPr>
          <p:nvPr/>
        </p:nvSpPr>
        <p:spPr bwMode="auto">
          <a:xfrm>
            <a:off x="4824432" y="4696633"/>
            <a:ext cx="9001" cy="669018"/>
          </a:xfrm>
          <a:custGeom>
            <a:avLst/>
            <a:gdLst>
              <a:gd name="T0" fmla="*/ 2147483647 w 25"/>
              <a:gd name="T1" fmla="*/ 0 h 1966"/>
              <a:gd name="T2" fmla="*/ 2147483647 w 25"/>
              <a:gd name="T3" fmla="*/ 2147483647 h 1966"/>
              <a:gd name="T4" fmla="*/ 2147483647 w 25"/>
              <a:gd name="T5" fmla="*/ 2147483647 h 1966"/>
              <a:gd name="T6" fmla="*/ 2147483647 w 25"/>
              <a:gd name="T7" fmla="*/ 2147483647 h 1966"/>
              <a:gd name="T8" fmla="*/ 0 w 25"/>
              <a:gd name="T9" fmla="*/ 2147483647 h 1966"/>
              <a:gd name="T10" fmla="*/ 0 w 25"/>
              <a:gd name="T11" fmla="*/ 2147483647 h 1966"/>
              <a:gd name="T12" fmla="*/ 2147483647 w 25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66">
                <a:moveTo>
                  <a:pt x="9" y="0"/>
                </a:moveTo>
                <a:lnTo>
                  <a:pt x="24" y="10"/>
                </a:lnTo>
                <a:lnTo>
                  <a:pt x="24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6" name="Freeform 47"/>
          <p:cNvSpPr>
            <a:spLocks noChangeArrowheads="1"/>
          </p:cNvSpPr>
          <p:nvPr/>
        </p:nvSpPr>
        <p:spPr bwMode="auto">
          <a:xfrm>
            <a:off x="4824432" y="5365652"/>
            <a:ext cx="9001" cy="669018"/>
          </a:xfrm>
          <a:custGeom>
            <a:avLst/>
            <a:gdLst>
              <a:gd name="T0" fmla="*/ 2147483647 w 25"/>
              <a:gd name="T1" fmla="*/ 0 h 1966"/>
              <a:gd name="T2" fmla="*/ 2147483647 w 25"/>
              <a:gd name="T3" fmla="*/ 2147483647 h 1966"/>
              <a:gd name="T4" fmla="*/ 2147483647 w 25"/>
              <a:gd name="T5" fmla="*/ 2147483647 h 1966"/>
              <a:gd name="T6" fmla="*/ 2147483647 w 25"/>
              <a:gd name="T7" fmla="*/ 2147483647 h 1966"/>
              <a:gd name="T8" fmla="*/ 0 w 25"/>
              <a:gd name="T9" fmla="*/ 2147483647 h 1966"/>
              <a:gd name="T10" fmla="*/ 0 w 25"/>
              <a:gd name="T11" fmla="*/ 2147483647 h 1966"/>
              <a:gd name="T12" fmla="*/ 2147483647 w 25"/>
              <a:gd name="T13" fmla="*/ 0 h 196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66">
                <a:moveTo>
                  <a:pt x="9" y="0"/>
                </a:moveTo>
                <a:lnTo>
                  <a:pt x="24" y="10"/>
                </a:lnTo>
                <a:lnTo>
                  <a:pt x="24" y="1954"/>
                </a:lnTo>
                <a:lnTo>
                  <a:pt x="9" y="1965"/>
                </a:lnTo>
                <a:lnTo>
                  <a:pt x="0" y="1954"/>
                </a:lnTo>
                <a:lnTo>
                  <a:pt x="0" y="10"/>
                </a:lnTo>
                <a:lnTo>
                  <a:pt x="9" y="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7" name="Freeform 48"/>
          <p:cNvSpPr>
            <a:spLocks noChangeArrowheads="1"/>
          </p:cNvSpPr>
          <p:nvPr/>
        </p:nvSpPr>
        <p:spPr bwMode="auto">
          <a:xfrm>
            <a:off x="7611678" y="1020034"/>
            <a:ext cx="9001" cy="178505"/>
          </a:xfrm>
          <a:custGeom>
            <a:avLst/>
            <a:gdLst>
              <a:gd name="T0" fmla="*/ 2147483647 w 25"/>
              <a:gd name="T1" fmla="*/ 2147483647 h 526"/>
              <a:gd name="T2" fmla="*/ 2147483647 w 25"/>
              <a:gd name="T3" fmla="*/ 0 h 526"/>
              <a:gd name="T4" fmla="*/ 2147483647 w 25"/>
              <a:gd name="T5" fmla="*/ 2147483647 h 526"/>
              <a:gd name="T6" fmla="*/ 2147483647 w 25"/>
              <a:gd name="T7" fmla="*/ 2147483647 h 526"/>
              <a:gd name="T8" fmla="*/ 0 w 25"/>
              <a:gd name="T9" fmla="*/ 2147483647 h 526"/>
              <a:gd name="T10" fmla="*/ 0 w 25"/>
              <a:gd name="T11" fmla="*/ 2147483647 h 526"/>
              <a:gd name="T12" fmla="*/ 2147483647 w 25"/>
              <a:gd name="T13" fmla="*/ 2147483647 h 52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526">
                <a:moveTo>
                  <a:pt x="10" y="10"/>
                </a:moveTo>
                <a:lnTo>
                  <a:pt x="24" y="0"/>
                </a:lnTo>
                <a:lnTo>
                  <a:pt x="24" y="525"/>
                </a:lnTo>
                <a:lnTo>
                  <a:pt x="10" y="515"/>
                </a:lnTo>
                <a:lnTo>
                  <a:pt x="0" y="504"/>
                </a:lnTo>
                <a:lnTo>
                  <a:pt x="0" y="21"/>
                </a:lnTo>
                <a:lnTo>
                  <a:pt x="10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8" name="Freeform 49"/>
          <p:cNvSpPr>
            <a:spLocks noChangeArrowheads="1"/>
          </p:cNvSpPr>
          <p:nvPr/>
        </p:nvSpPr>
        <p:spPr bwMode="auto">
          <a:xfrm>
            <a:off x="7611678" y="1192533"/>
            <a:ext cx="9001" cy="676518"/>
          </a:xfrm>
          <a:custGeom>
            <a:avLst/>
            <a:gdLst>
              <a:gd name="T0" fmla="*/ 2147483647 w 25"/>
              <a:gd name="T1" fmla="*/ 2147483647 h 1987"/>
              <a:gd name="T2" fmla="*/ 2147483647 w 25"/>
              <a:gd name="T3" fmla="*/ 0 h 1987"/>
              <a:gd name="T4" fmla="*/ 2147483647 w 25"/>
              <a:gd name="T5" fmla="*/ 2147483647 h 1987"/>
              <a:gd name="T6" fmla="*/ 2147483647 w 25"/>
              <a:gd name="T7" fmla="*/ 2147483647 h 1987"/>
              <a:gd name="T8" fmla="*/ 0 w 25"/>
              <a:gd name="T9" fmla="*/ 2147483647 h 1987"/>
              <a:gd name="T10" fmla="*/ 0 w 25"/>
              <a:gd name="T11" fmla="*/ 2147483647 h 1987"/>
              <a:gd name="T12" fmla="*/ 2147483647 w 25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87">
                <a:moveTo>
                  <a:pt x="10" y="11"/>
                </a:moveTo>
                <a:lnTo>
                  <a:pt x="24" y="0"/>
                </a:lnTo>
                <a:lnTo>
                  <a:pt x="24" y="1986"/>
                </a:lnTo>
                <a:lnTo>
                  <a:pt x="10" y="1976"/>
                </a:lnTo>
                <a:lnTo>
                  <a:pt x="0" y="1965"/>
                </a:lnTo>
                <a:lnTo>
                  <a:pt x="0" y="21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59" name="Freeform 50"/>
          <p:cNvSpPr>
            <a:spLocks noChangeArrowheads="1"/>
          </p:cNvSpPr>
          <p:nvPr/>
        </p:nvSpPr>
        <p:spPr bwMode="auto">
          <a:xfrm>
            <a:off x="7611678" y="1860057"/>
            <a:ext cx="9001" cy="676519"/>
          </a:xfrm>
          <a:custGeom>
            <a:avLst/>
            <a:gdLst>
              <a:gd name="T0" fmla="*/ 2147483647 w 25"/>
              <a:gd name="T1" fmla="*/ 2147483647 h 1987"/>
              <a:gd name="T2" fmla="*/ 2147483647 w 25"/>
              <a:gd name="T3" fmla="*/ 0 h 1987"/>
              <a:gd name="T4" fmla="*/ 2147483647 w 25"/>
              <a:gd name="T5" fmla="*/ 2147483647 h 1987"/>
              <a:gd name="T6" fmla="*/ 2147483647 w 25"/>
              <a:gd name="T7" fmla="*/ 2147483647 h 1987"/>
              <a:gd name="T8" fmla="*/ 0 w 25"/>
              <a:gd name="T9" fmla="*/ 2147483647 h 1987"/>
              <a:gd name="T10" fmla="*/ 0 w 25"/>
              <a:gd name="T11" fmla="*/ 2147483647 h 1987"/>
              <a:gd name="T12" fmla="*/ 2147483647 w 25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87">
                <a:moveTo>
                  <a:pt x="10" y="11"/>
                </a:moveTo>
                <a:lnTo>
                  <a:pt x="24" y="0"/>
                </a:lnTo>
                <a:lnTo>
                  <a:pt x="24" y="1986"/>
                </a:lnTo>
                <a:lnTo>
                  <a:pt x="10" y="1976"/>
                </a:lnTo>
                <a:lnTo>
                  <a:pt x="0" y="1965"/>
                </a:lnTo>
                <a:lnTo>
                  <a:pt x="0" y="21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60" name="Freeform 51"/>
          <p:cNvSpPr>
            <a:spLocks noChangeArrowheads="1"/>
          </p:cNvSpPr>
          <p:nvPr/>
        </p:nvSpPr>
        <p:spPr bwMode="auto">
          <a:xfrm>
            <a:off x="7611678" y="2529068"/>
            <a:ext cx="9001" cy="841523"/>
          </a:xfrm>
          <a:custGeom>
            <a:avLst/>
            <a:gdLst>
              <a:gd name="T0" fmla="*/ 2147483647 w 25"/>
              <a:gd name="T1" fmla="*/ 2147483647 h 2474"/>
              <a:gd name="T2" fmla="*/ 2147483647 w 25"/>
              <a:gd name="T3" fmla="*/ 0 h 2474"/>
              <a:gd name="T4" fmla="*/ 2147483647 w 25"/>
              <a:gd name="T5" fmla="*/ 2147483647 h 2474"/>
              <a:gd name="T6" fmla="*/ 2147483647 w 25"/>
              <a:gd name="T7" fmla="*/ 2147483647 h 2474"/>
              <a:gd name="T8" fmla="*/ 0 w 25"/>
              <a:gd name="T9" fmla="*/ 2147483647 h 2474"/>
              <a:gd name="T10" fmla="*/ 0 w 25"/>
              <a:gd name="T11" fmla="*/ 2147483647 h 2474"/>
              <a:gd name="T12" fmla="*/ 2147483647 w 25"/>
              <a:gd name="T13" fmla="*/ 2147483647 h 24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2474">
                <a:moveTo>
                  <a:pt x="10" y="11"/>
                </a:moveTo>
                <a:lnTo>
                  <a:pt x="24" y="0"/>
                </a:lnTo>
                <a:lnTo>
                  <a:pt x="24" y="2473"/>
                </a:lnTo>
                <a:lnTo>
                  <a:pt x="10" y="2462"/>
                </a:lnTo>
                <a:lnTo>
                  <a:pt x="0" y="2452"/>
                </a:lnTo>
                <a:lnTo>
                  <a:pt x="0" y="21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61" name="Freeform 52"/>
          <p:cNvSpPr>
            <a:spLocks noChangeArrowheads="1"/>
          </p:cNvSpPr>
          <p:nvPr/>
        </p:nvSpPr>
        <p:spPr bwMode="auto">
          <a:xfrm>
            <a:off x="7611678" y="3363091"/>
            <a:ext cx="9001" cy="1338036"/>
          </a:xfrm>
          <a:custGeom>
            <a:avLst/>
            <a:gdLst>
              <a:gd name="T0" fmla="*/ 2147483647 w 25"/>
              <a:gd name="T1" fmla="*/ 2147483647 h 3934"/>
              <a:gd name="T2" fmla="*/ 2147483647 w 25"/>
              <a:gd name="T3" fmla="*/ 0 h 3934"/>
              <a:gd name="T4" fmla="*/ 2147483647 w 25"/>
              <a:gd name="T5" fmla="*/ 2147483647 h 3934"/>
              <a:gd name="T6" fmla="*/ 2147483647 w 25"/>
              <a:gd name="T7" fmla="*/ 2147483647 h 3934"/>
              <a:gd name="T8" fmla="*/ 0 w 25"/>
              <a:gd name="T9" fmla="*/ 2147483647 h 3934"/>
              <a:gd name="T10" fmla="*/ 0 w 25"/>
              <a:gd name="T11" fmla="*/ 2147483647 h 3934"/>
              <a:gd name="T12" fmla="*/ 2147483647 w 25"/>
              <a:gd name="T13" fmla="*/ 2147483647 h 393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3934">
                <a:moveTo>
                  <a:pt x="10" y="10"/>
                </a:moveTo>
                <a:lnTo>
                  <a:pt x="24" y="0"/>
                </a:lnTo>
                <a:lnTo>
                  <a:pt x="24" y="3933"/>
                </a:lnTo>
                <a:lnTo>
                  <a:pt x="10" y="3923"/>
                </a:lnTo>
                <a:lnTo>
                  <a:pt x="0" y="3912"/>
                </a:lnTo>
                <a:lnTo>
                  <a:pt x="0" y="21"/>
                </a:lnTo>
                <a:lnTo>
                  <a:pt x="10" y="10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62" name="Freeform 53"/>
          <p:cNvSpPr>
            <a:spLocks noChangeArrowheads="1"/>
          </p:cNvSpPr>
          <p:nvPr/>
        </p:nvSpPr>
        <p:spPr bwMode="auto">
          <a:xfrm>
            <a:off x="7611678" y="4693627"/>
            <a:ext cx="9001" cy="676518"/>
          </a:xfrm>
          <a:custGeom>
            <a:avLst/>
            <a:gdLst>
              <a:gd name="T0" fmla="*/ 2147483647 w 25"/>
              <a:gd name="T1" fmla="*/ 2147483647 h 1987"/>
              <a:gd name="T2" fmla="*/ 2147483647 w 25"/>
              <a:gd name="T3" fmla="*/ 0 h 1987"/>
              <a:gd name="T4" fmla="*/ 2147483647 w 25"/>
              <a:gd name="T5" fmla="*/ 2147483647 h 1987"/>
              <a:gd name="T6" fmla="*/ 2147483647 w 25"/>
              <a:gd name="T7" fmla="*/ 2147483647 h 1987"/>
              <a:gd name="T8" fmla="*/ 0 w 25"/>
              <a:gd name="T9" fmla="*/ 2147483647 h 1987"/>
              <a:gd name="T10" fmla="*/ 0 w 25"/>
              <a:gd name="T11" fmla="*/ 2147483647 h 1987"/>
              <a:gd name="T12" fmla="*/ 2147483647 w 25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87">
                <a:moveTo>
                  <a:pt x="10" y="11"/>
                </a:moveTo>
                <a:lnTo>
                  <a:pt x="24" y="0"/>
                </a:lnTo>
                <a:lnTo>
                  <a:pt x="24" y="1986"/>
                </a:lnTo>
                <a:lnTo>
                  <a:pt x="10" y="1976"/>
                </a:lnTo>
                <a:lnTo>
                  <a:pt x="0" y="1965"/>
                </a:lnTo>
                <a:lnTo>
                  <a:pt x="0" y="21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63" name="Freeform 54"/>
          <p:cNvSpPr>
            <a:spLocks noChangeArrowheads="1"/>
          </p:cNvSpPr>
          <p:nvPr/>
        </p:nvSpPr>
        <p:spPr bwMode="auto">
          <a:xfrm>
            <a:off x="7611678" y="5362645"/>
            <a:ext cx="9001" cy="676518"/>
          </a:xfrm>
          <a:custGeom>
            <a:avLst/>
            <a:gdLst>
              <a:gd name="T0" fmla="*/ 2147483647 w 25"/>
              <a:gd name="T1" fmla="*/ 2147483647 h 1987"/>
              <a:gd name="T2" fmla="*/ 2147483647 w 25"/>
              <a:gd name="T3" fmla="*/ 0 h 1987"/>
              <a:gd name="T4" fmla="*/ 2147483647 w 25"/>
              <a:gd name="T5" fmla="*/ 2147483647 h 1987"/>
              <a:gd name="T6" fmla="*/ 2147483647 w 25"/>
              <a:gd name="T7" fmla="*/ 2147483647 h 1987"/>
              <a:gd name="T8" fmla="*/ 0 w 25"/>
              <a:gd name="T9" fmla="*/ 2147483647 h 1987"/>
              <a:gd name="T10" fmla="*/ 0 w 25"/>
              <a:gd name="T11" fmla="*/ 2147483647 h 1987"/>
              <a:gd name="T12" fmla="*/ 2147483647 w 25"/>
              <a:gd name="T13" fmla="*/ 2147483647 h 198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5" h="1987">
                <a:moveTo>
                  <a:pt x="10" y="11"/>
                </a:moveTo>
                <a:lnTo>
                  <a:pt x="24" y="0"/>
                </a:lnTo>
                <a:lnTo>
                  <a:pt x="24" y="1986"/>
                </a:lnTo>
                <a:lnTo>
                  <a:pt x="10" y="1976"/>
                </a:lnTo>
                <a:lnTo>
                  <a:pt x="0" y="1965"/>
                </a:lnTo>
                <a:lnTo>
                  <a:pt x="0" y="21"/>
                </a:lnTo>
                <a:lnTo>
                  <a:pt x="10" y="11"/>
                </a:lnTo>
              </a:path>
            </a:pathLst>
          </a:custGeom>
          <a:solidFill>
            <a:srgbClr val="000000"/>
          </a:solidFill>
          <a:ln w="108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/>
          </a:p>
        </p:txBody>
      </p:sp>
      <p:sp>
        <p:nvSpPr>
          <p:cNvPr id="43064" name="Text Box 55"/>
          <p:cNvSpPr txBox="1">
            <a:spLocks noChangeArrowheads="1"/>
          </p:cNvSpPr>
          <p:nvPr/>
        </p:nvSpPr>
        <p:spPr bwMode="auto">
          <a:xfrm>
            <a:off x="2062689" y="1032034"/>
            <a:ext cx="1329117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Themenaspekt 1</a:t>
            </a:r>
          </a:p>
        </p:txBody>
      </p:sp>
      <p:sp>
        <p:nvSpPr>
          <p:cNvPr id="43065" name="Text Box 56"/>
          <p:cNvSpPr txBox="1">
            <a:spLocks noChangeArrowheads="1"/>
          </p:cNvSpPr>
          <p:nvPr/>
        </p:nvSpPr>
        <p:spPr bwMode="auto">
          <a:xfrm>
            <a:off x="4912941" y="1032034"/>
            <a:ext cx="1329117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Themenaspekt 2</a:t>
            </a:r>
          </a:p>
        </p:txBody>
      </p:sp>
      <p:sp>
        <p:nvSpPr>
          <p:cNvPr id="43066" name="Text Box 57"/>
          <p:cNvSpPr txBox="1">
            <a:spLocks noChangeArrowheads="1"/>
          </p:cNvSpPr>
          <p:nvPr/>
        </p:nvSpPr>
        <p:spPr bwMode="auto">
          <a:xfrm>
            <a:off x="430545" y="1204533"/>
            <a:ext cx="101558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b="1">
                <a:latin typeface="Times New Roman" pitchFamily="16" charset="0"/>
              </a:rPr>
              <a:t>Kernthemen</a:t>
            </a:r>
          </a:p>
        </p:txBody>
      </p:sp>
      <p:sp>
        <p:nvSpPr>
          <p:cNvPr id="43067" name="Text Box 58"/>
          <p:cNvSpPr txBox="1">
            <a:spLocks noChangeArrowheads="1"/>
          </p:cNvSpPr>
          <p:nvPr/>
        </p:nvSpPr>
        <p:spPr bwMode="auto">
          <a:xfrm>
            <a:off x="2062682" y="1204533"/>
            <a:ext cx="1560138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Extrasolare Planeten</a:t>
            </a:r>
          </a:p>
        </p:txBody>
      </p:sp>
      <p:sp>
        <p:nvSpPr>
          <p:cNvPr id="43068" name="Text Box 59"/>
          <p:cNvSpPr txBox="1">
            <a:spLocks noChangeArrowheads="1"/>
          </p:cNvSpPr>
          <p:nvPr/>
        </p:nvSpPr>
        <p:spPr bwMode="auto">
          <a:xfrm>
            <a:off x="4912941" y="1204533"/>
            <a:ext cx="90157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Entdeckung</a:t>
            </a:r>
          </a:p>
        </p:txBody>
      </p:sp>
      <p:sp>
        <p:nvSpPr>
          <p:cNvPr id="43069" name="Text Box 60"/>
          <p:cNvSpPr txBox="1">
            <a:spLocks noChangeArrowheads="1"/>
          </p:cNvSpPr>
          <p:nvPr/>
        </p:nvSpPr>
        <p:spPr bwMode="auto">
          <a:xfrm>
            <a:off x="4924942" y="1369538"/>
            <a:ext cx="1489631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Nachweismethoden</a:t>
            </a:r>
          </a:p>
        </p:txBody>
      </p:sp>
      <p:sp>
        <p:nvSpPr>
          <p:cNvPr id="43070" name="Text Box 61"/>
          <p:cNvSpPr txBox="1">
            <a:spLocks noChangeArrowheads="1"/>
          </p:cNvSpPr>
          <p:nvPr/>
        </p:nvSpPr>
        <p:spPr bwMode="auto">
          <a:xfrm>
            <a:off x="430539" y="1872057"/>
            <a:ext cx="705062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Synoyme</a:t>
            </a:r>
          </a:p>
        </p:txBody>
      </p:sp>
      <p:sp>
        <p:nvSpPr>
          <p:cNvPr id="43071" name="Text Box 62"/>
          <p:cNvSpPr txBox="1">
            <a:spLocks noChangeArrowheads="1"/>
          </p:cNvSpPr>
          <p:nvPr/>
        </p:nvSpPr>
        <p:spPr bwMode="auto">
          <a:xfrm>
            <a:off x="2062682" y="1872057"/>
            <a:ext cx="948084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Exoplaneten</a:t>
            </a:r>
          </a:p>
        </p:txBody>
      </p:sp>
      <p:sp>
        <p:nvSpPr>
          <p:cNvPr id="43072" name="Text Box 63"/>
          <p:cNvSpPr txBox="1">
            <a:spLocks noChangeArrowheads="1"/>
          </p:cNvSpPr>
          <p:nvPr/>
        </p:nvSpPr>
        <p:spPr bwMode="auto">
          <a:xfrm>
            <a:off x="4912941" y="1872057"/>
            <a:ext cx="1471629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Detektionsmethode</a:t>
            </a:r>
          </a:p>
        </p:txBody>
      </p:sp>
      <p:sp>
        <p:nvSpPr>
          <p:cNvPr id="43073" name="Text Box 64"/>
          <p:cNvSpPr txBox="1">
            <a:spLocks noChangeArrowheads="1"/>
          </p:cNvSpPr>
          <p:nvPr/>
        </p:nvSpPr>
        <p:spPr bwMode="auto">
          <a:xfrm>
            <a:off x="4924935" y="2038556"/>
            <a:ext cx="2010178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Experimenteller Nachweis</a:t>
            </a:r>
          </a:p>
        </p:txBody>
      </p:sp>
      <p:sp>
        <p:nvSpPr>
          <p:cNvPr id="43074" name="Text Box 65"/>
          <p:cNvSpPr txBox="1">
            <a:spLocks noChangeArrowheads="1"/>
          </p:cNvSpPr>
          <p:nvPr/>
        </p:nvSpPr>
        <p:spPr bwMode="auto">
          <a:xfrm>
            <a:off x="4924936" y="2203560"/>
            <a:ext cx="994587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Beobachtung</a:t>
            </a:r>
          </a:p>
        </p:txBody>
      </p:sp>
      <p:sp>
        <p:nvSpPr>
          <p:cNvPr id="43075" name="Text Box 66"/>
          <p:cNvSpPr txBox="1">
            <a:spLocks noChangeArrowheads="1"/>
          </p:cNvSpPr>
          <p:nvPr/>
        </p:nvSpPr>
        <p:spPr bwMode="auto">
          <a:xfrm>
            <a:off x="430538" y="2541075"/>
            <a:ext cx="972086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Oberbegriffe</a:t>
            </a:r>
          </a:p>
        </p:txBody>
      </p:sp>
      <p:sp>
        <p:nvSpPr>
          <p:cNvPr id="43076" name="Text Box 67"/>
          <p:cNvSpPr txBox="1">
            <a:spLocks noChangeArrowheads="1"/>
          </p:cNvSpPr>
          <p:nvPr/>
        </p:nvSpPr>
        <p:spPr bwMode="auto">
          <a:xfrm>
            <a:off x="2062683" y="2541075"/>
            <a:ext cx="651057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Planeten</a:t>
            </a:r>
          </a:p>
        </p:txBody>
      </p:sp>
      <p:sp>
        <p:nvSpPr>
          <p:cNvPr id="43077" name="Text Box 68"/>
          <p:cNvSpPr txBox="1">
            <a:spLocks noChangeArrowheads="1"/>
          </p:cNvSpPr>
          <p:nvPr/>
        </p:nvSpPr>
        <p:spPr bwMode="auto">
          <a:xfrm>
            <a:off x="2074684" y="2706080"/>
            <a:ext cx="1186604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Himmelskörper</a:t>
            </a:r>
          </a:p>
        </p:txBody>
      </p:sp>
      <p:sp>
        <p:nvSpPr>
          <p:cNvPr id="43078" name="Text Box 69"/>
          <p:cNvSpPr txBox="1">
            <a:spLocks noChangeArrowheads="1"/>
          </p:cNvSpPr>
          <p:nvPr/>
        </p:nvSpPr>
        <p:spPr bwMode="auto">
          <a:xfrm>
            <a:off x="2074684" y="2872578"/>
            <a:ext cx="2164691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Extrasolare Planetensysteme</a:t>
            </a:r>
          </a:p>
        </p:txBody>
      </p:sp>
      <p:sp>
        <p:nvSpPr>
          <p:cNvPr id="43079" name="Text Box 70"/>
          <p:cNvSpPr txBox="1">
            <a:spLocks noChangeArrowheads="1"/>
          </p:cNvSpPr>
          <p:nvPr/>
        </p:nvSpPr>
        <p:spPr bwMode="auto">
          <a:xfrm>
            <a:off x="2074686" y="3037583"/>
            <a:ext cx="89407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Astronomie</a:t>
            </a:r>
          </a:p>
        </p:txBody>
      </p:sp>
      <p:sp>
        <p:nvSpPr>
          <p:cNvPr id="43080" name="Text Box 71"/>
          <p:cNvSpPr txBox="1">
            <a:spLocks noChangeArrowheads="1"/>
          </p:cNvSpPr>
          <p:nvPr/>
        </p:nvSpPr>
        <p:spPr bwMode="auto">
          <a:xfrm>
            <a:off x="4912941" y="2541075"/>
            <a:ext cx="885078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Experiment</a:t>
            </a:r>
          </a:p>
        </p:txBody>
      </p:sp>
      <p:sp>
        <p:nvSpPr>
          <p:cNvPr id="43081" name="Text Box 72"/>
          <p:cNvSpPr txBox="1">
            <a:spLocks noChangeArrowheads="1"/>
          </p:cNvSpPr>
          <p:nvPr/>
        </p:nvSpPr>
        <p:spPr bwMode="auto">
          <a:xfrm>
            <a:off x="4924935" y="2706080"/>
            <a:ext cx="682560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Messung</a:t>
            </a:r>
          </a:p>
        </p:txBody>
      </p:sp>
      <p:sp>
        <p:nvSpPr>
          <p:cNvPr id="43082" name="Text Box 73"/>
          <p:cNvSpPr txBox="1">
            <a:spLocks noChangeArrowheads="1"/>
          </p:cNvSpPr>
          <p:nvPr/>
        </p:nvSpPr>
        <p:spPr bwMode="auto">
          <a:xfrm>
            <a:off x="430538" y="3375098"/>
            <a:ext cx="1024590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Unterbegriffe</a:t>
            </a:r>
          </a:p>
        </p:txBody>
      </p:sp>
      <p:sp>
        <p:nvSpPr>
          <p:cNvPr id="43083" name="Text Box 74"/>
          <p:cNvSpPr txBox="1">
            <a:spLocks noChangeArrowheads="1"/>
          </p:cNvSpPr>
          <p:nvPr/>
        </p:nvSpPr>
        <p:spPr bwMode="auto">
          <a:xfrm>
            <a:off x="2062683" y="3375098"/>
            <a:ext cx="726064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Exoerden</a:t>
            </a:r>
          </a:p>
        </p:txBody>
      </p:sp>
      <p:sp>
        <p:nvSpPr>
          <p:cNvPr id="43084" name="Text Box 75"/>
          <p:cNvSpPr txBox="1">
            <a:spLocks noChangeArrowheads="1"/>
          </p:cNvSpPr>
          <p:nvPr/>
        </p:nvSpPr>
        <p:spPr bwMode="auto">
          <a:xfrm>
            <a:off x="2074690" y="3540102"/>
            <a:ext cx="2139189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Metallosilikatische Planeten</a:t>
            </a:r>
          </a:p>
        </p:txBody>
      </p:sp>
      <p:sp>
        <p:nvSpPr>
          <p:cNvPr id="43085" name="Text Box 76"/>
          <p:cNvSpPr txBox="1">
            <a:spLocks noChangeArrowheads="1"/>
          </p:cNvSpPr>
          <p:nvPr/>
        </p:nvSpPr>
        <p:spPr bwMode="auto">
          <a:xfrm>
            <a:off x="2074689" y="3706601"/>
            <a:ext cx="158263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Silikatische Planeten</a:t>
            </a:r>
          </a:p>
        </p:txBody>
      </p:sp>
      <p:sp>
        <p:nvSpPr>
          <p:cNvPr id="43086" name="Text Box 77"/>
          <p:cNvSpPr txBox="1">
            <a:spLocks noChangeArrowheads="1"/>
          </p:cNvSpPr>
          <p:nvPr/>
        </p:nvSpPr>
        <p:spPr bwMode="auto">
          <a:xfrm>
            <a:off x="2074687" y="3871605"/>
            <a:ext cx="202817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Hydrosilikatische Planeten</a:t>
            </a:r>
          </a:p>
        </p:txBody>
      </p:sp>
      <p:sp>
        <p:nvSpPr>
          <p:cNvPr id="43087" name="Text Box 78"/>
          <p:cNvSpPr txBox="1">
            <a:spLocks noChangeArrowheads="1"/>
          </p:cNvSpPr>
          <p:nvPr/>
        </p:nvSpPr>
        <p:spPr bwMode="auto">
          <a:xfrm>
            <a:off x="2074684" y="4038116"/>
            <a:ext cx="744066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Gasriesen</a:t>
            </a:r>
          </a:p>
        </p:txBody>
      </p:sp>
      <p:sp>
        <p:nvSpPr>
          <p:cNvPr id="43088" name="Text Box 79"/>
          <p:cNvSpPr txBox="1">
            <a:spLocks noChangeArrowheads="1"/>
          </p:cNvSpPr>
          <p:nvPr/>
        </p:nvSpPr>
        <p:spPr bwMode="auto">
          <a:xfrm>
            <a:off x="2074684" y="4203120"/>
            <a:ext cx="882078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Eisplaneten</a:t>
            </a:r>
          </a:p>
        </p:txBody>
      </p:sp>
      <p:sp>
        <p:nvSpPr>
          <p:cNvPr id="43089" name="Text Box 80"/>
          <p:cNvSpPr txBox="1">
            <a:spLocks noChangeArrowheads="1"/>
          </p:cNvSpPr>
          <p:nvPr/>
        </p:nvSpPr>
        <p:spPr bwMode="auto">
          <a:xfrm>
            <a:off x="4912941" y="3375098"/>
            <a:ext cx="2215695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dirty="0">
                <a:latin typeface="Times New Roman" pitchFamily="16" charset="0"/>
              </a:rPr>
              <a:t>Indirekte Nachweismethoden</a:t>
            </a:r>
          </a:p>
        </p:txBody>
      </p:sp>
      <p:sp>
        <p:nvSpPr>
          <p:cNvPr id="43090" name="Text Box 81"/>
          <p:cNvSpPr txBox="1">
            <a:spLocks noChangeArrowheads="1"/>
          </p:cNvSpPr>
          <p:nvPr/>
        </p:nvSpPr>
        <p:spPr bwMode="auto">
          <a:xfrm>
            <a:off x="4924942" y="3540102"/>
            <a:ext cx="2319205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dirty="0" smtClean="0">
                <a:latin typeface="Times New Roman" pitchFamily="16" charset="0"/>
              </a:rPr>
              <a:t>Radialgeschwindigkeitsmessung</a:t>
            </a:r>
            <a:endParaRPr lang="de-DE" altLang="de-DE" sz="1100" dirty="0">
              <a:latin typeface="Times New Roman" pitchFamily="16" charset="0"/>
            </a:endParaRPr>
          </a:p>
        </p:txBody>
      </p:sp>
      <p:sp>
        <p:nvSpPr>
          <p:cNvPr id="43091" name="Text Box 82"/>
          <p:cNvSpPr txBox="1">
            <a:spLocks noChangeArrowheads="1"/>
          </p:cNvSpPr>
          <p:nvPr/>
        </p:nvSpPr>
        <p:spPr bwMode="auto">
          <a:xfrm>
            <a:off x="4924942" y="3706601"/>
            <a:ext cx="925581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Photometrie</a:t>
            </a:r>
          </a:p>
        </p:txBody>
      </p:sp>
      <p:sp>
        <p:nvSpPr>
          <p:cNvPr id="43092" name="Text Box 83"/>
          <p:cNvSpPr txBox="1">
            <a:spLocks noChangeArrowheads="1"/>
          </p:cNvSpPr>
          <p:nvPr/>
        </p:nvSpPr>
        <p:spPr bwMode="auto">
          <a:xfrm>
            <a:off x="4924939" y="3871605"/>
            <a:ext cx="903080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Astrometrie</a:t>
            </a:r>
          </a:p>
        </p:txBody>
      </p:sp>
      <p:sp>
        <p:nvSpPr>
          <p:cNvPr id="43093" name="Text Box 84"/>
          <p:cNvSpPr txBox="1">
            <a:spLocks noChangeArrowheads="1"/>
          </p:cNvSpPr>
          <p:nvPr/>
        </p:nvSpPr>
        <p:spPr bwMode="auto">
          <a:xfrm>
            <a:off x="4924942" y="4038116"/>
            <a:ext cx="1365121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Mikrolinseneffekt</a:t>
            </a:r>
          </a:p>
        </p:txBody>
      </p:sp>
      <p:sp>
        <p:nvSpPr>
          <p:cNvPr id="43094" name="Text Box 85"/>
          <p:cNvSpPr txBox="1">
            <a:spLocks noChangeArrowheads="1"/>
          </p:cNvSpPr>
          <p:nvPr/>
        </p:nvSpPr>
        <p:spPr bwMode="auto">
          <a:xfrm>
            <a:off x="4924935" y="4203120"/>
            <a:ext cx="1608142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Direkte Beobachtung</a:t>
            </a:r>
          </a:p>
        </p:txBody>
      </p:sp>
      <p:sp>
        <p:nvSpPr>
          <p:cNvPr id="43095" name="Text Box 86"/>
          <p:cNvSpPr txBox="1">
            <a:spLocks noChangeArrowheads="1"/>
          </p:cNvSpPr>
          <p:nvPr/>
        </p:nvSpPr>
        <p:spPr bwMode="auto">
          <a:xfrm>
            <a:off x="4924942" y="4368125"/>
            <a:ext cx="1171603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Adaptive Optik</a:t>
            </a:r>
          </a:p>
        </p:txBody>
      </p:sp>
      <p:sp>
        <p:nvSpPr>
          <p:cNvPr id="43096" name="Text Box 87"/>
          <p:cNvSpPr txBox="1">
            <a:spLocks noChangeArrowheads="1"/>
          </p:cNvSpPr>
          <p:nvPr/>
        </p:nvSpPr>
        <p:spPr bwMode="auto">
          <a:xfrm>
            <a:off x="430545" y="4705628"/>
            <a:ext cx="1417625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Verwandte Begrif-</a:t>
            </a:r>
          </a:p>
        </p:txBody>
      </p:sp>
      <p:sp>
        <p:nvSpPr>
          <p:cNvPr id="43097" name="Text Box 88"/>
          <p:cNvSpPr txBox="1">
            <a:spLocks noChangeArrowheads="1"/>
          </p:cNvSpPr>
          <p:nvPr/>
        </p:nvSpPr>
        <p:spPr bwMode="auto">
          <a:xfrm>
            <a:off x="430545" y="4872138"/>
            <a:ext cx="147013" cy="172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fe</a:t>
            </a:r>
          </a:p>
        </p:txBody>
      </p:sp>
      <p:sp>
        <p:nvSpPr>
          <p:cNvPr id="43098" name="Text Box 89"/>
          <p:cNvSpPr txBox="1">
            <a:spLocks noChangeArrowheads="1"/>
          </p:cNvSpPr>
          <p:nvPr/>
        </p:nvSpPr>
        <p:spPr bwMode="auto">
          <a:xfrm>
            <a:off x="2062683" y="4705628"/>
            <a:ext cx="1162602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Braune Zwerge</a:t>
            </a:r>
          </a:p>
        </p:txBody>
      </p:sp>
      <p:sp>
        <p:nvSpPr>
          <p:cNvPr id="43099" name="Text Box 90"/>
          <p:cNvSpPr txBox="1">
            <a:spLocks noChangeArrowheads="1"/>
          </p:cNvSpPr>
          <p:nvPr/>
        </p:nvSpPr>
        <p:spPr bwMode="auto">
          <a:xfrm>
            <a:off x="430545" y="5374646"/>
            <a:ext cx="1399623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Begriffe in ande-</a:t>
            </a:r>
          </a:p>
        </p:txBody>
      </p:sp>
      <p:sp>
        <p:nvSpPr>
          <p:cNvPr id="43100" name="Text Box 91"/>
          <p:cNvSpPr txBox="1">
            <a:spLocks noChangeArrowheads="1"/>
          </p:cNvSpPr>
          <p:nvPr/>
        </p:nvSpPr>
        <p:spPr bwMode="auto">
          <a:xfrm>
            <a:off x="430538" y="5539650"/>
            <a:ext cx="1462629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ren Sprachen (vor </a:t>
            </a:r>
          </a:p>
        </p:txBody>
      </p:sp>
      <p:sp>
        <p:nvSpPr>
          <p:cNvPr id="43101" name="Text Box 92"/>
          <p:cNvSpPr txBox="1">
            <a:spLocks noChangeArrowheads="1"/>
          </p:cNvSpPr>
          <p:nvPr/>
        </p:nvSpPr>
        <p:spPr bwMode="auto">
          <a:xfrm>
            <a:off x="430545" y="5704655"/>
            <a:ext cx="1191105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allem Englisch)</a:t>
            </a:r>
          </a:p>
        </p:txBody>
      </p:sp>
      <p:sp>
        <p:nvSpPr>
          <p:cNvPr id="43102" name="Text Box 93"/>
          <p:cNvSpPr txBox="1">
            <a:spLocks noChangeArrowheads="1"/>
          </p:cNvSpPr>
          <p:nvPr/>
        </p:nvSpPr>
        <p:spPr bwMode="auto">
          <a:xfrm>
            <a:off x="2062683" y="5374646"/>
            <a:ext cx="2086684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extrasolar planet, exoplanet</a:t>
            </a:r>
          </a:p>
        </p:txBody>
      </p:sp>
      <p:sp>
        <p:nvSpPr>
          <p:cNvPr id="43103" name="Text Box 94"/>
          <p:cNvSpPr txBox="1">
            <a:spLocks noChangeArrowheads="1"/>
          </p:cNvSpPr>
          <p:nvPr/>
        </p:nvSpPr>
        <p:spPr bwMode="auto">
          <a:xfrm>
            <a:off x="4912934" y="5374646"/>
            <a:ext cx="2554725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Discovery, Detection method, ra-</a:t>
            </a:r>
          </a:p>
        </p:txBody>
      </p:sp>
      <p:sp>
        <p:nvSpPr>
          <p:cNvPr id="43104" name="Text Box 95"/>
          <p:cNvSpPr txBox="1">
            <a:spLocks noChangeArrowheads="1"/>
          </p:cNvSpPr>
          <p:nvPr/>
        </p:nvSpPr>
        <p:spPr bwMode="auto">
          <a:xfrm>
            <a:off x="4912941" y="5539650"/>
            <a:ext cx="2617731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dial velocity measurement, micro </a:t>
            </a:r>
          </a:p>
        </p:txBody>
      </p:sp>
      <p:sp>
        <p:nvSpPr>
          <p:cNvPr id="43105" name="Text Box 96"/>
          <p:cNvSpPr txBox="1">
            <a:spLocks noChangeArrowheads="1"/>
          </p:cNvSpPr>
          <p:nvPr/>
        </p:nvSpPr>
        <p:spPr bwMode="auto">
          <a:xfrm>
            <a:off x="4912936" y="5704655"/>
            <a:ext cx="907580" cy="172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>
                <a:latin typeface="Times New Roman" pitchFamily="16" charset="0"/>
              </a:rPr>
              <a:t>lensing, etc.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Schritt: Relevante Suchbegriffe finden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947614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0062A48-F444-4A03-BB00-93264BCC91B8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39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39939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de-DE" altLang="de-DE" b="1" dirty="0"/>
              <a:t>Für welchen Zweck benötige ich Literatur?</a:t>
            </a:r>
          </a:p>
          <a:p>
            <a:pPr eaLnBrk="1" hangingPunct="1">
              <a:buClrTx/>
              <a:buFontTx/>
              <a:buNone/>
            </a:pPr>
            <a:endParaRPr lang="de-DE" altLang="de-DE" b="1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Kurzvortrag im Basiskurs: Vielleicht reichen Informationen aus einem Fachportal und Wikipedia? </a:t>
            </a:r>
            <a:r>
              <a:rPr lang="de-DE" altLang="de-DE" dirty="0">
                <a:latin typeface="Wingdings" charset="2"/>
              </a:rPr>
              <a:t></a:t>
            </a:r>
            <a:r>
              <a:rPr lang="de-DE" altLang="de-DE" dirty="0"/>
              <a:t> Z.B. Google, </a:t>
            </a:r>
            <a:r>
              <a:rPr lang="de-DE" altLang="de-DE" dirty="0" smtClean="0"/>
              <a:t>Pro-Physik </a:t>
            </a:r>
            <a:r>
              <a:rPr lang="de-DE" altLang="de-DE" dirty="0"/>
              <a:t>und weltderphysik.de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Seminarvortrag: Lehrbücher und Fachlexika </a:t>
            </a:r>
            <a:r>
              <a:rPr lang="de-DE" altLang="de-DE" dirty="0">
                <a:latin typeface="Wingdings" charset="2"/>
              </a:rPr>
              <a:t></a:t>
            </a:r>
            <a:r>
              <a:rPr lang="de-DE" altLang="de-DE" dirty="0"/>
              <a:t> Heidi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Masterarbeit: Lehrbücher, spezielle Monographien, Artikel aus Fachzeitschriften </a:t>
            </a:r>
            <a:r>
              <a:rPr lang="de-DE" altLang="de-DE" dirty="0">
                <a:latin typeface="Wingdings" charset="2"/>
              </a:rPr>
              <a:t></a:t>
            </a:r>
            <a:r>
              <a:rPr lang="de-DE" altLang="de-DE" dirty="0"/>
              <a:t> Heidi, „Artikel &amp; mehr“ sowie Fachdatenbanken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Schritt: Geeignete Recherchesysteme auswählen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431883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/>
              <a:t>UB Basics</a:t>
            </a:r>
            <a:br>
              <a:rPr lang="de-DE" altLang="de-DE" dirty="0"/>
            </a:br>
            <a:endParaRPr lang="de-DE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indent="-308808" algn="ctr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endParaRPr lang="de-DE" altLang="de-DE" sz="3000" b="1" dirty="0"/>
          </a:p>
        </p:txBody>
      </p:sp>
    </p:spTree>
    <p:extLst>
      <p:ext uri="{BB962C8B-B14F-4D97-AF65-F5344CB8AC3E}">
        <p14:creationId xmlns:p14="http://schemas.microsoft.com/office/powerpoint/2010/main" val="345906168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feld 11"/>
          <p:cNvSpPr txBox="1">
            <a:spLocks noChangeArrowheads="1"/>
          </p:cNvSpPr>
          <p:nvPr/>
        </p:nvSpPr>
        <p:spPr bwMode="auto">
          <a:xfrm>
            <a:off x="2944761" y="1948560"/>
            <a:ext cx="5394476" cy="374110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48" tIns="43172" rIns="86348" bIns="4317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prstClr val="black"/>
                </a:solidFill>
              </a:rPr>
              <a:t>3. Schritt: Gezielt Recherchieren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5843" name="Foliennummernplatzhalt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 algn="ctr" defTabSz="861964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563" indent="-269833" algn="ctr" defTabSz="861964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328" indent="-215866" algn="ctr" defTabSz="861964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1060" indent="-215866" algn="ctr" defTabSz="861964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2794" indent="-215866" algn="ctr" defTabSz="861964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4523" indent="-215866" algn="ctr" defTabSz="8619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6254" indent="-215866" algn="ctr" defTabSz="8619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7985" indent="-215866" algn="ctr" defTabSz="8619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69717" indent="-215866" algn="ctr" defTabSz="861964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A84724B6-299B-4AC3-9A59-818F237DA786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40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35845" name="Titel 1"/>
          <p:cNvSpPr txBox="1">
            <a:spLocks/>
          </p:cNvSpPr>
          <p:nvPr/>
        </p:nvSpPr>
        <p:spPr bwMode="auto">
          <a:xfrm>
            <a:off x="267027" y="1344043"/>
            <a:ext cx="8072213" cy="46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48" tIns="43172" rIns="86348" bIns="4317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300" b="1">
                <a:solidFill>
                  <a:prstClr val="black"/>
                </a:solidFill>
              </a:rPr>
              <a:t>Und wie suche ich jetzt konkret?</a:t>
            </a:r>
          </a:p>
        </p:txBody>
      </p:sp>
      <p:sp>
        <p:nvSpPr>
          <p:cNvPr id="35846" name="Textfeld 1"/>
          <p:cNvSpPr txBox="1">
            <a:spLocks noChangeArrowheads="1"/>
          </p:cNvSpPr>
          <p:nvPr/>
        </p:nvSpPr>
        <p:spPr bwMode="auto">
          <a:xfrm>
            <a:off x="346531" y="1948560"/>
            <a:ext cx="5143954" cy="374110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48" tIns="43172" rIns="86348" bIns="4317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204283" y="1987561"/>
            <a:ext cx="5095950" cy="3663099"/>
          </a:xfrm>
          <a:prstGeom prst="rect">
            <a:avLst/>
          </a:prstGeom>
          <a:solidFill>
            <a:schemeClr val="bg1">
              <a:alpha val="5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48" tIns="43172" rIns="86348" bIns="4317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234950" indent="-233363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lnSpc>
                <a:spcPct val="114000"/>
              </a:lnSpc>
              <a:spcAft>
                <a:spcPts val="567"/>
              </a:spcAft>
            </a:pPr>
            <a:r>
              <a:rPr lang="de-DE" altLang="de-DE" sz="1700" dirty="0">
                <a:solidFill>
                  <a:prstClr val="black"/>
                </a:solidFill>
              </a:rPr>
              <a:t>Es gibt nicht </a:t>
            </a:r>
            <a:r>
              <a:rPr lang="de-DE" altLang="de-DE" sz="1700" i="1" dirty="0">
                <a:solidFill>
                  <a:prstClr val="black"/>
                </a:solidFill>
              </a:rPr>
              <a:t>die </a:t>
            </a:r>
            <a:r>
              <a:rPr lang="de-DE" altLang="de-DE" sz="1700" dirty="0">
                <a:solidFill>
                  <a:prstClr val="black"/>
                </a:solidFill>
              </a:rPr>
              <a:t>perfekte</a:t>
            </a:r>
            <a:r>
              <a:rPr lang="de-DE" altLang="de-DE" sz="1700" i="1" dirty="0">
                <a:solidFill>
                  <a:prstClr val="black"/>
                </a:solidFill>
              </a:rPr>
              <a:t> </a:t>
            </a:r>
            <a:r>
              <a:rPr lang="de-DE" altLang="de-DE" sz="1700" dirty="0">
                <a:solidFill>
                  <a:prstClr val="black"/>
                </a:solidFill>
              </a:rPr>
              <a:t>Recherchestrategie.</a:t>
            </a:r>
          </a:p>
          <a:p>
            <a:pPr lvl="1" eaLnBrk="1" hangingPunct="1">
              <a:lnSpc>
                <a:spcPct val="114000"/>
              </a:lnSpc>
              <a:spcAft>
                <a:spcPts val="567"/>
              </a:spcAft>
              <a:buFont typeface="Arial" pitchFamily="34" charset="0"/>
              <a:buChar char="•"/>
            </a:pPr>
            <a:r>
              <a:rPr lang="de-DE" altLang="de-DE" sz="1700" dirty="0">
                <a:solidFill>
                  <a:prstClr val="black"/>
                </a:solidFill>
              </a:rPr>
              <a:t>Unterschiedliche Fragestellungen erfordern unterschiedliche Suchanfragen.</a:t>
            </a:r>
          </a:p>
          <a:p>
            <a:pPr lvl="1" eaLnBrk="1" hangingPunct="1">
              <a:lnSpc>
                <a:spcPct val="114000"/>
              </a:lnSpc>
              <a:spcAft>
                <a:spcPts val="567"/>
              </a:spcAft>
              <a:buFont typeface="Arial" pitchFamily="34" charset="0"/>
              <a:buChar char="•"/>
            </a:pPr>
            <a:r>
              <a:rPr lang="de-DE" altLang="de-DE" sz="1700" dirty="0">
                <a:solidFill>
                  <a:prstClr val="black"/>
                </a:solidFill>
              </a:rPr>
              <a:t>Unterschiedliche Recherchesysteme bieten unterschiedliche Suchmöglichkeiten.</a:t>
            </a:r>
          </a:p>
          <a:p>
            <a:pPr eaLnBrk="1" hangingPunct="1">
              <a:lnSpc>
                <a:spcPct val="114000"/>
              </a:lnSpc>
              <a:spcAft>
                <a:spcPts val="567"/>
              </a:spcAft>
            </a:pPr>
            <a:endParaRPr lang="de-DE" altLang="de-DE" sz="400" dirty="0">
              <a:solidFill>
                <a:prstClr val="black"/>
              </a:solidFill>
            </a:endParaRPr>
          </a:p>
          <a:p>
            <a:pPr eaLnBrk="1" hangingPunct="1">
              <a:lnSpc>
                <a:spcPct val="114000"/>
              </a:lnSpc>
              <a:spcAft>
                <a:spcPts val="567"/>
              </a:spcAft>
            </a:pPr>
            <a:r>
              <a:rPr lang="de-DE" altLang="de-DE" sz="1700" dirty="0">
                <a:solidFill>
                  <a:prstClr val="black"/>
                </a:solidFill>
              </a:rPr>
              <a:t>Gestalten Sie Ihren Rechercheprozess flexibel und testen Sie immer mehrere Anfragen aus.</a:t>
            </a:r>
          </a:p>
          <a:p>
            <a:pPr eaLnBrk="1" hangingPunct="1">
              <a:lnSpc>
                <a:spcPct val="114000"/>
              </a:lnSpc>
              <a:spcAft>
                <a:spcPts val="567"/>
              </a:spcAft>
            </a:pPr>
            <a:endParaRPr lang="de-DE" altLang="de-DE" sz="400" dirty="0">
              <a:solidFill>
                <a:prstClr val="black"/>
              </a:solidFill>
            </a:endParaRPr>
          </a:p>
          <a:p>
            <a:pPr eaLnBrk="1" hangingPunct="1">
              <a:lnSpc>
                <a:spcPct val="114000"/>
              </a:lnSpc>
              <a:spcAft>
                <a:spcPts val="567"/>
              </a:spcAft>
            </a:pPr>
            <a:r>
              <a:rPr lang="de-DE" altLang="de-DE" sz="1700" dirty="0">
                <a:solidFill>
                  <a:prstClr val="black"/>
                </a:solidFill>
              </a:rPr>
              <a:t>Nutzen Sie die Hilfefunktion in Katalogen und Datenbanken, um sich über die Möglichkeiten des jeweiligen Systems zu informieren.</a:t>
            </a:r>
          </a:p>
          <a:p>
            <a:pPr eaLnBrk="1" hangingPunct="1">
              <a:lnSpc>
                <a:spcPts val="2101"/>
              </a:lnSpc>
            </a:pPr>
            <a:endParaRPr lang="de-DE" altLang="de-DE" sz="19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92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3. Schritt: Gezielt Recherchieren</a:t>
            </a:r>
          </a:p>
        </p:txBody>
      </p:sp>
      <p:sp>
        <p:nvSpPr>
          <p:cNvPr id="4198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indent="-311808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2000" b="1" dirty="0"/>
              <a:t>Ein guter Start bei der Recherche</a:t>
            </a:r>
          </a:p>
          <a:p>
            <a:pPr indent="-311808"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endParaRPr lang="de-DE" altLang="de-DE" sz="2000" dirty="0"/>
          </a:p>
          <a:p>
            <a:pPr marL="342681" indent="-342681">
              <a:buSzPct val="45000"/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2000" dirty="0"/>
              <a:t>Physik ist ein Fach mit „Lehrbuchkultur“</a:t>
            </a:r>
          </a:p>
          <a:p>
            <a:pPr marL="342681" indent="-342681">
              <a:buSzPct val="45000"/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2000" dirty="0"/>
              <a:t>Suchen Sie zunächst nach Lehrbüchern des für Sie relevanten Teilgebiets der Physik.</a:t>
            </a:r>
          </a:p>
          <a:p>
            <a:pPr marL="342681" indent="-342681">
              <a:buSzPct val="45000"/>
              <a:buFont typeface="Arial" panose="020B0604020202020204" pitchFamily="34" charset="0"/>
              <a:buChar char="•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2000" dirty="0"/>
              <a:t>Häufig sind über Heidi Inhaltsverzeichnisse verfügbar, sodass Sie direkt prüfen können, ob es ein passendes Kapitel gibt.</a:t>
            </a:r>
          </a:p>
          <a:p>
            <a:pPr indent="-311808">
              <a:buSzPct val="45000"/>
              <a:tabLst>
                <a:tab pos="323796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13890161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53B50D5-0C0F-4E08-95C2-3C32023EF421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42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7107" name="Text Box 2"/>
          <p:cNvSpPr txBox="1">
            <a:spLocks noChangeArrowheads="1"/>
          </p:cNvSpPr>
          <p:nvPr/>
        </p:nvSpPr>
        <p:spPr bwMode="auto">
          <a:xfrm>
            <a:off x="2278708" y="0"/>
            <a:ext cx="6362061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6" y="5874165"/>
            <a:ext cx="8640763" cy="34800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             Möglichkeit 1: Einfache Suche 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" y="6165170"/>
            <a:ext cx="8640763" cy="34800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63"/>
              </a:spcBef>
            </a:pPr>
            <a:r>
              <a:rPr lang="de-DE" altLang="de-DE" sz="1700">
                <a:latin typeface="Wingdings" charset="2"/>
              </a:rPr>
              <a:t></a:t>
            </a:r>
            <a:r>
              <a:rPr lang="de-DE" altLang="de-DE" sz="1700"/>
              <a:t> Möglicher Nachteil: Evtl. unpassende und/oder sehr viele Treffer</a:t>
            </a:r>
          </a:p>
        </p:txBody>
      </p:sp>
      <p:pic>
        <p:nvPicPr>
          <p:cNvPr id="4711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18" y="1000527"/>
            <a:ext cx="7982205" cy="4578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8" name="AutoShape 6"/>
          <p:cNvSpPr>
            <a:spLocks noChangeArrowheads="1"/>
          </p:cNvSpPr>
          <p:nvPr/>
        </p:nvSpPr>
        <p:spPr bwMode="auto">
          <a:xfrm>
            <a:off x="2313204" y="4014113"/>
            <a:ext cx="3061771" cy="1156532"/>
          </a:xfrm>
          <a:prstGeom prst="wedgeRoundRectCallout">
            <a:avLst>
              <a:gd name="adj1" fmla="val -72250"/>
              <a:gd name="adj2" fmla="val 42176"/>
              <a:gd name="adj3" fmla="val 16667"/>
            </a:avLst>
          </a:prstGeom>
          <a:solidFill>
            <a:srgbClr val="FFFFFF"/>
          </a:solidFill>
          <a:ln w="18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3485" tIns="50992" rIns="93485" bIns="50992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>
                <a:latin typeface="Arial" panose="020B0604020202020204" pitchFamily="34" charset="0"/>
                <a:cs typeface="Arial" panose="020B0604020202020204" pitchFamily="34" charset="0"/>
              </a:rPr>
              <a:t>Bei vielen Treffern: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>
                <a:latin typeface="Arial" panose="020B0604020202020204" pitchFamily="34" charset="0"/>
                <a:cs typeface="Arial" panose="020B0604020202020204" pitchFamily="34" charset="0"/>
              </a:rPr>
              <a:t>Schränken Sie ihr Ergebnis auf </a:t>
            </a: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>
                <a:latin typeface="Arial" panose="020B0604020202020204" pitchFamily="34" charset="0"/>
                <a:cs typeface="Arial" panose="020B0604020202020204" pitchFamily="34" charset="0"/>
              </a:rPr>
              <a:t>Aktuelle Jahrgänge ein.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64908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D0E56D75-A12E-4579-BAB9-1C26E352A092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43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6" y="5553150"/>
            <a:ext cx="8640763" cy="34800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             Möglichkeit 2: Titelstichwortsuche 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" y="5874160"/>
            <a:ext cx="8640763" cy="60751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63"/>
              </a:spcBef>
            </a:pPr>
            <a:r>
              <a:rPr lang="de-DE" altLang="de-DE" sz="1700">
                <a:latin typeface="Wingdings" charset="2"/>
              </a:rPr>
              <a:t></a:t>
            </a:r>
            <a:r>
              <a:rPr lang="de-DE" altLang="de-DE" sz="1700"/>
              <a:t> Möglicher Nachteil: Suchbegriffe und Worte aus dem Titel müssen exakt übereinstimmen. (Hier z.B.: keine englischsprachigen Titel)</a:t>
            </a:r>
          </a:p>
        </p:txBody>
      </p:sp>
      <p:pic>
        <p:nvPicPr>
          <p:cNvPr id="4813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1955" y="758231"/>
            <a:ext cx="7506815" cy="479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3" name="Rectangle 7"/>
          <p:cNvSpPr>
            <a:spLocks noChangeArrowheads="1"/>
          </p:cNvSpPr>
          <p:nvPr/>
        </p:nvSpPr>
        <p:spPr bwMode="auto">
          <a:xfrm>
            <a:off x="4081861" y="4286372"/>
            <a:ext cx="475542" cy="271507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3240261" y="3333090"/>
            <a:ext cx="475542" cy="271508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5065" name="Rectangle 9"/>
          <p:cNvSpPr>
            <a:spLocks noChangeArrowheads="1"/>
          </p:cNvSpPr>
          <p:nvPr/>
        </p:nvSpPr>
        <p:spPr bwMode="auto">
          <a:xfrm>
            <a:off x="3217745" y="4986599"/>
            <a:ext cx="475542" cy="271508"/>
          </a:xfrm>
          <a:prstGeom prst="rect">
            <a:avLst/>
          </a:prstGeom>
          <a:noFill/>
          <a:ln w="36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33755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 animBg="1"/>
      <p:bldP spid="45064" grpId="0" animBg="1"/>
      <p:bldP spid="45065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037" y="1020027"/>
            <a:ext cx="7583170" cy="480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28D9721-F987-48E2-9B30-127CB99E492A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44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9156" name="Text Box 3"/>
          <p:cNvSpPr txBox="1">
            <a:spLocks noChangeArrowheads="1"/>
          </p:cNvSpPr>
          <p:nvPr/>
        </p:nvSpPr>
        <p:spPr bwMode="auto">
          <a:xfrm>
            <a:off x="2313211" y="0"/>
            <a:ext cx="6327559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>
                <a:solidFill>
                  <a:srgbClr val="FFFFFF"/>
                </a:solidFill>
              </a:rPr>
              <a:t>3. Schritt: Gezielt Recherchieren</a:t>
            </a:r>
          </a:p>
        </p:txBody>
      </p:sp>
      <p:sp>
        <p:nvSpPr>
          <p:cNvPr id="46084" name="AutoShape 4"/>
          <p:cNvSpPr>
            <a:spLocks noChangeArrowheads="1"/>
          </p:cNvSpPr>
          <p:nvPr/>
        </p:nvSpPr>
        <p:spPr bwMode="auto">
          <a:xfrm>
            <a:off x="2857753" y="3810109"/>
            <a:ext cx="1020090" cy="247507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" y="5743655"/>
            <a:ext cx="8640763" cy="75359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Schlagworte: normierte Begriffe, die die verzeichnete Literatur inhaltlich beschreiben.</a:t>
            </a:r>
          </a:p>
          <a:p>
            <a:pPr algn="ctr" eaLnBrk="1" hangingPunct="1">
              <a:spcBef>
                <a:spcPts val="1063"/>
              </a:spcBef>
            </a:pPr>
            <a:r>
              <a:rPr lang="de-DE" altLang="de-DE" sz="1700">
                <a:latin typeface="Wingdings" charset="2"/>
              </a:rPr>
              <a:t></a:t>
            </a:r>
            <a:r>
              <a:rPr lang="de-DE" altLang="de-DE" sz="1700"/>
              <a:t> Möglicher Nachteil: passendes Schlagwort muss bekannt und vergeben sein.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6" y="5418147"/>
            <a:ext cx="8640763" cy="34800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             Möglichkeit 3: Schlagwortsuche </a:t>
            </a:r>
          </a:p>
        </p:txBody>
      </p:sp>
      <p:sp>
        <p:nvSpPr>
          <p:cNvPr id="46087" name="AutoShape 7"/>
          <p:cNvSpPr>
            <a:spLocks noChangeArrowheads="1"/>
          </p:cNvSpPr>
          <p:nvPr/>
        </p:nvSpPr>
        <p:spPr bwMode="auto">
          <a:xfrm>
            <a:off x="3061771" y="5034136"/>
            <a:ext cx="1428126" cy="271508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73074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43" y="1020027"/>
            <a:ext cx="7583169" cy="4800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7DBB9ED1-8F5A-4C8B-8D7A-593A0F183BBA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45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0180" name="Text Box 3"/>
          <p:cNvSpPr txBox="1">
            <a:spLocks noChangeArrowheads="1"/>
          </p:cNvSpPr>
          <p:nvPr/>
        </p:nvSpPr>
        <p:spPr bwMode="auto">
          <a:xfrm>
            <a:off x="2313211" y="0"/>
            <a:ext cx="6327559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>
                <a:solidFill>
                  <a:srgbClr val="FFFFFF"/>
                </a:solidFill>
              </a:rPr>
              <a:t>3. Schritt: Gezielt Recherchieren</a:t>
            </a:r>
          </a:p>
        </p:txBody>
      </p:sp>
      <p:pic>
        <p:nvPicPr>
          <p:cNvPr id="501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867" y="2143565"/>
            <a:ext cx="3832838" cy="3163585"/>
          </a:xfrm>
          <a:prstGeom prst="rect">
            <a:avLst/>
          </a:prstGeom>
          <a:noFill/>
          <a:ln w="324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2" name="AutoShape 5"/>
          <p:cNvSpPr>
            <a:spLocks noChangeArrowheads="1"/>
          </p:cNvSpPr>
          <p:nvPr/>
        </p:nvSpPr>
        <p:spPr bwMode="auto">
          <a:xfrm>
            <a:off x="3708327" y="1471547"/>
            <a:ext cx="612054" cy="271507"/>
          </a:xfrm>
          <a:prstGeom prst="roundRect">
            <a:avLst>
              <a:gd name="adj" fmla="val 16667"/>
            </a:avLst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50183" name="Line 6"/>
          <p:cNvSpPr>
            <a:spLocks noChangeShapeType="1"/>
          </p:cNvSpPr>
          <p:nvPr/>
        </p:nvSpPr>
        <p:spPr bwMode="auto">
          <a:xfrm>
            <a:off x="4354890" y="1701052"/>
            <a:ext cx="442539" cy="382511"/>
          </a:xfrm>
          <a:prstGeom prst="line">
            <a:avLst/>
          </a:prstGeom>
          <a:noFill/>
          <a:ln w="5724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/>
          <a:p>
            <a:endParaRPr lang="de-DE"/>
          </a:p>
        </p:txBody>
      </p:sp>
      <p:sp>
        <p:nvSpPr>
          <p:cNvPr id="50184" name="Text Box 7"/>
          <p:cNvSpPr txBox="1">
            <a:spLocks noChangeArrowheads="1"/>
          </p:cNvSpPr>
          <p:nvPr/>
        </p:nvSpPr>
        <p:spPr bwMode="auto">
          <a:xfrm>
            <a:off x="6" y="5743655"/>
            <a:ext cx="8640763" cy="75359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Schlagworte: normierte Begriffe, die die verzeichnete Literatur inhaltlich beschreiben.</a:t>
            </a:r>
          </a:p>
          <a:p>
            <a:pPr algn="ctr" eaLnBrk="1" hangingPunct="1">
              <a:spcBef>
                <a:spcPts val="1063"/>
              </a:spcBef>
            </a:pPr>
            <a:r>
              <a:rPr lang="de-DE" altLang="de-DE" sz="1700">
                <a:latin typeface="Wingdings" charset="2"/>
              </a:rPr>
              <a:t></a:t>
            </a:r>
            <a:r>
              <a:rPr lang="de-DE" altLang="de-DE" sz="1700"/>
              <a:t> Möglicher Nachteil: passendes Schlagwort muss bekannt und vergeben sein.</a:t>
            </a:r>
          </a:p>
        </p:txBody>
      </p:sp>
      <p:sp>
        <p:nvSpPr>
          <p:cNvPr id="50185" name="Text Box 8"/>
          <p:cNvSpPr txBox="1">
            <a:spLocks noChangeArrowheads="1"/>
          </p:cNvSpPr>
          <p:nvPr/>
        </p:nvSpPr>
        <p:spPr bwMode="auto">
          <a:xfrm>
            <a:off x="6" y="5418147"/>
            <a:ext cx="8640763" cy="348009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             Möglichkeit 3: Schlagwortsuche </a:t>
            </a:r>
          </a:p>
        </p:txBody>
      </p:sp>
    </p:spTree>
    <p:extLst>
      <p:ext uri="{BB962C8B-B14F-4D97-AF65-F5344CB8AC3E}">
        <p14:creationId xmlns:p14="http://schemas.microsoft.com/office/powerpoint/2010/main" val="328953035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Suchkategorien – Vergleich </a:t>
            </a:r>
          </a:p>
        </p:txBody>
      </p:sp>
      <p:sp>
        <p:nvSpPr>
          <p:cNvPr id="4" name="Rechteck 3"/>
          <p:cNvSpPr/>
          <p:nvPr/>
        </p:nvSpPr>
        <p:spPr>
          <a:xfrm>
            <a:off x="169629" y="1151855"/>
            <a:ext cx="4107364" cy="2216372"/>
          </a:xfrm>
          <a:prstGeom prst="rect">
            <a:avLst/>
          </a:prstGeom>
          <a:solidFill>
            <a:schemeClr val="accent6">
              <a:lumMod val="20000"/>
              <a:lumOff val="80000"/>
              <a:alpha val="75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9696" tIns="34848" rIns="69696" bIns="34848" rtlCol="0" anchor="ctr"/>
          <a:lstStyle/>
          <a:p>
            <a:pPr algn="ctr"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400" b="1" dirty="0">
                <a:solidFill>
                  <a:srgbClr val="000000"/>
                </a:solidFill>
              </a:rPr>
              <a:t>Freitext</a:t>
            </a:r>
          </a:p>
          <a:p>
            <a:pPr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>
                <a:solidFill>
                  <a:srgbClr val="000000"/>
                </a:solidFill>
              </a:rPr>
              <a:t>Gleichzeitige Suche in mehreren Daten-feldern </a:t>
            </a:r>
            <a:r>
              <a:rPr lang="de-DE" dirty="0">
                <a:solidFill>
                  <a:srgbClr val="000000"/>
                </a:solidFill>
              </a:rPr>
              <a:t>(Verfasser, Titel, Schlagwörter, Verlag)</a:t>
            </a:r>
          </a:p>
          <a:p>
            <a:pPr>
              <a:lnSpc>
                <a:spcPct val="110000"/>
              </a:lnSpc>
            </a:pPr>
            <a:endParaRPr lang="de-DE" dirty="0">
              <a:solidFill>
                <a:srgbClr val="000000"/>
              </a:solidFill>
              <a:sym typeface="Wingdings"/>
            </a:endParaRPr>
          </a:p>
          <a:p>
            <a:pPr algn="ctr">
              <a:lnSpc>
                <a:spcPct val="110000"/>
              </a:lnSpc>
            </a:pPr>
            <a:r>
              <a:rPr lang="de-DE" sz="1800" u="sng" dirty="0">
                <a:solidFill>
                  <a:srgbClr val="000000"/>
                </a:solidFill>
                <a:sym typeface="Wingdings"/>
              </a:rPr>
              <a:t>Eignung</a:t>
            </a:r>
            <a:r>
              <a:rPr lang="de-DE" sz="1800" dirty="0">
                <a:solidFill>
                  <a:srgbClr val="000000"/>
                </a:solidFill>
                <a:sym typeface="Wingdings"/>
              </a:rPr>
              <a:t>: Ausgangspunkt für die Recherche </a:t>
            </a: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166516" y="3604124"/>
            <a:ext cx="4107364" cy="2228252"/>
          </a:xfrm>
          <a:prstGeom prst="rect">
            <a:avLst/>
          </a:prstGeom>
          <a:solidFill>
            <a:schemeClr val="accent5">
              <a:lumMod val="90000"/>
              <a:alpha val="59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9696" tIns="34848" rIns="69696" bIns="34848" rtlCol="0" anchor="ctr"/>
          <a:lstStyle/>
          <a:p>
            <a:pPr algn="ctr">
              <a:lnSpc>
                <a:spcPct val="110000"/>
              </a:lnSpc>
            </a:pPr>
            <a:r>
              <a:rPr lang="de-DE" sz="2400" b="1" dirty="0">
                <a:solidFill>
                  <a:srgbClr val="000000"/>
                </a:solidFill>
              </a:rPr>
              <a:t>Schlagwort</a:t>
            </a:r>
          </a:p>
          <a:p>
            <a:pPr>
              <a:lnSpc>
                <a:spcPct val="110000"/>
              </a:lnSpc>
            </a:pPr>
            <a:r>
              <a:rPr lang="de-DE" sz="1800" dirty="0">
                <a:solidFill>
                  <a:srgbClr val="000000"/>
                </a:solidFill>
              </a:rPr>
              <a:t>Normierter Begriff zur inhaltlichen Charakterisierung eines Buches oder Aufsatzes</a:t>
            </a:r>
          </a:p>
          <a:p>
            <a:pPr>
              <a:lnSpc>
                <a:spcPct val="110000"/>
              </a:lnSpc>
            </a:pPr>
            <a:endParaRPr lang="de-DE" sz="1800" dirty="0">
              <a:solidFill>
                <a:srgbClr val="0000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de-DE" sz="1800" u="sng" dirty="0">
                <a:solidFill>
                  <a:srgbClr val="000000"/>
                </a:solidFill>
              </a:rPr>
              <a:t>Eignung</a:t>
            </a:r>
            <a:r>
              <a:rPr lang="de-DE" sz="1800" dirty="0">
                <a:solidFill>
                  <a:srgbClr val="000000"/>
                </a:solidFill>
              </a:rPr>
              <a:t>: Kontrollierte, systematische Suche</a:t>
            </a:r>
          </a:p>
        </p:txBody>
      </p:sp>
      <p:sp>
        <p:nvSpPr>
          <p:cNvPr id="6" name="Rechteck 5"/>
          <p:cNvSpPr/>
          <p:nvPr/>
        </p:nvSpPr>
        <p:spPr>
          <a:xfrm>
            <a:off x="4362721" y="1151855"/>
            <a:ext cx="4107364" cy="2212629"/>
          </a:xfrm>
          <a:prstGeom prst="rect">
            <a:avLst/>
          </a:prstGeom>
          <a:solidFill>
            <a:srgbClr val="EDC8C5">
              <a:alpha val="67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9696" tIns="34848" rIns="69696" bIns="34848" rtlCol="0" anchor="t" anchorCtr="0"/>
          <a:lstStyle/>
          <a:p>
            <a:pPr algn="ctr">
              <a:lnSpc>
                <a:spcPct val="110000"/>
              </a:lnSpc>
            </a:pPr>
            <a:endParaRPr lang="de-DE" sz="2400" b="1" dirty="0" smtClean="0">
              <a:solidFill>
                <a:srgbClr val="0000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de-DE" sz="2400" b="1" dirty="0" smtClean="0">
                <a:solidFill>
                  <a:srgbClr val="000000"/>
                </a:solidFill>
              </a:rPr>
              <a:t>Stichwort</a:t>
            </a:r>
            <a:endParaRPr lang="de-DE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</a:pPr>
            <a:r>
              <a:rPr lang="de-DE" sz="1800" dirty="0">
                <a:solidFill>
                  <a:srgbClr val="000000"/>
                </a:solidFill>
              </a:rPr>
              <a:t>Suche nach zufälligem Begriff im Titel eines Buches oder Aufsatzes</a:t>
            </a:r>
          </a:p>
          <a:p>
            <a:pPr>
              <a:lnSpc>
                <a:spcPct val="110000"/>
              </a:lnSpc>
            </a:pPr>
            <a:endParaRPr lang="de-DE" sz="1800" dirty="0">
              <a:solidFill>
                <a:srgbClr val="000000"/>
              </a:solidFill>
            </a:endParaRPr>
          </a:p>
          <a:p>
            <a:pPr algn="ctr">
              <a:lnSpc>
                <a:spcPct val="110000"/>
              </a:lnSpc>
            </a:pPr>
            <a:r>
              <a:rPr lang="de-DE" sz="1800" u="sng" dirty="0">
                <a:solidFill>
                  <a:srgbClr val="000000"/>
                </a:solidFill>
              </a:rPr>
              <a:t>Eignung</a:t>
            </a:r>
            <a:r>
              <a:rPr lang="de-DE" sz="1800" dirty="0">
                <a:solidFill>
                  <a:srgbClr val="000000"/>
                </a:solidFill>
              </a:rPr>
              <a:t>: Punktuelle Suche</a:t>
            </a:r>
          </a:p>
        </p:txBody>
      </p:sp>
      <p:sp>
        <p:nvSpPr>
          <p:cNvPr id="7" name="Rechteck 6"/>
          <p:cNvSpPr/>
          <p:nvPr/>
        </p:nvSpPr>
        <p:spPr>
          <a:xfrm>
            <a:off x="4359595" y="3613690"/>
            <a:ext cx="4107364" cy="2218686"/>
          </a:xfrm>
          <a:prstGeom prst="rect">
            <a:avLst/>
          </a:prstGeom>
          <a:solidFill>
            <a:srgbClr val="FFFFCC">
              <a:alpha val="73000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9696" tIns="34848" rIns="69696" bIns="34848" rtlCol="0" anchor="ctr"/>
          <a:lstStyle/>
          <a:p>
            <a:pPr algn="ctr">
              <a:lnSpc>
                <a:spcPct val="110000"/>
              </a:lnSpc>
            </a:pPr>
            <a:r>
              <a:rPr lang="de-DE" sz="2400" b="1" dirty="0">
                <a:solidFill>
                  <a:srgbClr val="000000"/>
                </a:solidFill>
                <a:latin typeface="+mj-lt"/>
              </a:rPr>
              <a:t>Notation</a:t>
            </a:r>
            <a:endParaRPr lang="de-DE" sz="2100" b="1" dirty="0">
              <a:solidFill>
                <a:srgbClr val="000000"/>
              </a:solidFill>
              <a:latin typeface="+mj-lt"/>
            </a:endParaRPr>
          </a:p>
          <a:p>
            <a:pPr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dirty="0">
                <a:solidFill>
                  <a:srgbClr val="000000"/>
                </a:solidFill>
                <a:latin typeface="+mj-lt"/>
                <a:ea typeface="MS PGothic" charset="0"/>
              </a:rPr>
              <a:t>Normiertes Kürzel zur inhaltlichen Zuordnung zu Fachgebieten </a:t>
            </a:r>
            <a:endParaRPr lang="de-DE" sz="1800" dirty="0" smtClean="0">
              <a:solidFill>
                <a:srgbClr val="000000"/>
              </a:solidFill>
              <a:latin typeface="+mj-lt"/>
              <a:ea typeface="MS PGothic" charset="0"/>
            </a:endParaRPr>
          </a:p>
          <a:p>
            <a:pPr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solidFill>
                  <a:srgbClr val="000000"/>
                </a:solidFill>
                <a:latin typeface="+mj-lt"/>
                <a:ea typeface="MS PGothic" charset="0"/>
              </a:rPr>
              <a:t>Aufstellung in den </a:t>
            </a:r>
            <a:r>
              <a:rPr lang="de-DE" b="1" dirty="0" smtClean="0">
                <a:solidFill>
                  <a:srgbClr val="000000"/>
                </a:solidFill>
                <a:latin typeface="+mj-lt"/>
                <a:ea typeface="MS PGothic" charset="0"/>
              </a:rPr>
              <a:t>Institutsbibliotheken</a:t>
            </a:r>
            <a:r>
              <a:rPr lang="de-DE" dirty="0" smtClean="0">
                <a:solidFill>
                  <a:srgbClr val="000000"/>
                </a:solidFill>
                <a:latin typeface="+mj-lt"/>
                <a:ea typeface="MS PGothic" charset="0"/>
              </a:rPr>
              <a:t> </a:t>
            </a:r>
          </a:p>
          <a:p>
            <a:pPr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dirty="0" smtClean="0">
                <a:solidFill>
                  <a:srgbClr val="000000"/>
                </a:solidFill>
                <a:latin typeface="+mj-lt"/>
                <a:ea typeface="MS PGothic" charset="0"/>
              </a:rPr>
              <a:t>Bsp. UK 8500 = Quantenkryptographie</a:t>
            </a:r>
            <a:endParaRPr lang="de-DE" dirty="0">
              <a:solidFill>
                <a:srgbClr val="000000"/>
              </a:solidFill>
              <a:latin typeface="+mj-lt"/>
              <a:ea typeface="MS PGothic" charset="0"/>
            </a:endParaRPr>
          </a:p>
          <a:p>
            <a:pPr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e-DE" b="1" dirty="0">
              <a:solidFill>
                <a:srgbClr val="000000"/>
              </a:solidFill>
              <a:latin typeface="+mj-lt"/>
              <a:ea typeface="MS PGothic" charset="0"/>
            </a:endParaRPr>
          </a:p>
          <a:p>
            <a:pPr algn="ctr" defTabSz="863946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u="sng" dirty="0">
                <a:solidFill>
                  <a:srgbClr val="000000"/>
                </a:solidFill>
                <a:latin typeface="+mj-lt"/>
                <a:ea typeface="MS PGothic" charset="0"/>
              </a:rPr>
              <a:t>Eignung</a:t>
            </a:r>
            <a:r>
              <a:rPr lang="de-DE" sz="1800" dirty="0">
                <a:solidFill>
                  <a:srgbClr val="000000"/>
                </a:solidFill>
                <a:latin typeface="+mj-lt"/>
                <a:ea typeface="MS PGothic" charset="0"/>
              </a:rPr>
              <a:t>: </a:t>
            </a:r>
            <a:r>
              <a:rPr lang="de-DE" sz="1800" dirty="0" smtClean="0">
                <a:solidFill>
                  <a:srgbClr val="000000"/>
                </a:solidFill>
                <a:latin typeface="+mj-lt"/>
                <a:ea typeface="MS PGothic" charset="0"/>
              </a:rPr>
              <a:t>Kontrollierte Suche, v.a. </a:t>
            </a:r>
            <a:r>
              <a:rPr lang="de-DE" sz="1800" dirty="0">
                <a:solidFill>
                  <a:srgbClr val="000000"/>
                </a:solidFill>
                <a:latin typeface="+mj-lt"/>
                <a:ea typeface="MS PGothic" charset="0"/>
              </a:rPr>
              <a:t>vor Ort</a:t>
            </a:r>
          </a:p>
        </p:txBody>
      </p:sp>
    </p:spTree>
    <p:extLst>
      <p:ext uri="{BB962C8B-B14F-4D97-AF65-F5344CB8AC3E}">
        <p14:creationId xmlns:p14="http://schemas.microsoft.com/office/powerpoint/2010/main" val="291566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3. Schritt: Gezielt Recherchieren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359775" indent="-344786">
              <a:tabLst>
                <a:tab pos="359775" algn="l"/>
                <a:tab pos="458715" algn="l"/>
                <a:tab pos="882950" algn="l"/>
                <a:tab pos="1307188" algn="l"/>
                <a:tab pos="1731423" algn="l"/>
                <a:tab pos="2155660" algn="l"/>
                <a:tab pos="2579894" algn="l"/>
                <a:tab pos="3004132" algn="l"/>
                <a:tab pos="3428368" algn="l"/>
                <a:tab pos="3852602" algn="l"/>
                <a:tab pos="4276840" algn="l"/>
                <a:tab pos="4701076" algn="l"/>
                <a:tab pos="5125313" algn="l"/>
                <a:tab pos="5549548" algn="l"/>
                <a:tab pos="5973785" algn="l"/>
                <a:tab pos="6398021" algn="l"/>
                <a:tab pos="6822256" algn="l"/>
                <a:tab pos="7246493" algn="l"/>
                <a:tab pos="7670730" algn="l"/>
                <a:tab pos="8094965" algn="l"/>
                <a:tab pos="8519199" algn="l"/>
              </a:tabLst>
            </a:pPr>
            <a:r>
              <a:rPr lang="de-DE" altLang="de-DE" b="1" smtClean="0"/>
              <a:t>Übung</a:t>
            </a:r>
          </a:p>
          <a:p>
            <a:pPr marL="359775" indent="-344786">
              <a:tabLst>
                <a:tab pos="359775" algn="l"/>
                <a:tab pos="458715" algn="l"/>
                <a:tab pos="882950" algn="l"/>
                <a:tab pos="1307188" algn="l"/>
                <a:tab pos="1731423" algn="l"/>
                <a:tab pos="2155660" algn="l"/>
                <a:tab pos="2579894" algn="l"/>
                <a:tab pos="3004132" algn="l"/>
                <a:tab pos="3428368" algn="l"/>
                <a:tab pos="3852602" algn="l"/>
                <a:tab pos="4276840" algn="l"/>
                <a:tab pos="4701076" algn="l"/>
                <a:tab pos="5125313" algn="l"/>
                <a:tab pos="5549548" algn="l"/>
                <a:tab pos="5973785" algn="l"/>
                <a:tab pos="6398021" algn="l"/>
                <a:tab pos="6822256" algn="l"/>
                <a:tab pos="7246493" algn="l"/>
                <a:tab pos="7670730" algn="l"/>
                <a:tab pos="8094965" algn="l"/>
                <a:tab pos="8519199" algn="l"/>
              </a:tabLst>
            </a:pPr>
            <a:endParaRPr lang="de-DE" altLang="de-DE" smtClean="0">
              <a:cs typeface="Arial" charset="0"/>
            </a:endParaRPr>
          </a:p>
          <a:p>
            <a:pPr marL="359775" indent="-344786">
              <a:buSzPct val="45000"/>
              <a:buFont typeface="StarSymbol" charset="0"/>
              <a:buChar char="●"/>
              <a:tabLst>
                <a:tab pos="359775" algn="l"/>
                <a:tab pos="458715" algn="l"/>
                <a:tab pos="882950" algn="l"/>
                <a:tab pos="1307188" algn="l"/>
                <a:tab pos="1731423" algn="l"/>
                <a:tab pos="2155660" algn="l"/>
                <a:tab pos="2579894" algn="l"/>
                <a:tab pos="3004132" algn="l"/>
                <a:tab pos="3428368" algn="l"/>
                <a:tab pos="3852602" algn="l"/>
                <a:tab pos="4276840" algn="l"/>
                <a:tab pos="4701076" algn="l"/>
                <a:tab pos="5125313" algn="l"/>
                <a:tab pos="5549548" algn="l"/>
                <a:tab pos="5973785" algn="l"/>
                <a:tab pos="6398021" algn="l"/>
                <a:tab pos="6822256" algn="l"/>
                <a:tab pos="7246493" algn="l"/>
                <a:tab pos="7670730" algn="l"/>
                <a:tab pos="8094965" algn="l"/>
                <a:tab pos="8519199" algn="l"/>
              </a:tabLst>
            </a:pPr>
            <a:r>
              <a:rPr lang="de-DE" altLang="de-DE" smtClean="0">
                <a:cs typeface="Arial" charset="0"/>
              </a:rPr>
              <a:t>Und wenn Lehrbücher nicht ausreichen?</a:t>
            </a:r>
          </a:p>
          <a:p>
            <a:pPr marL="359775" indent="-344786">
              <a:buSzPct val="45000"/>
              <a:buFont typeface="StarSymbol" charset="0"/>
              <a:buChar char="●"/>
              <a:tabLst>
                <a:tab pos="359775" algn="l"/>
                <a:tab pos="458715" algn="l"/>
                <a:tab pos="882950" algn="l"/>
                <a:tab pos="1307188" algn="l"/>
                <a:tab pos="1731423" algn="l"/>
                <a:tab pos="2155660" algn="l"/>
                <a:tab pos="2579894" algn="l"/>
                <a:tab pos="3004132" algn="l"/>
                <a:tab pos="3428368" algn="l"/>
                <a:tab pos="3852602" algn="l"/>
                <a:tab pos="4276840" algn="l"/>
                <a:tab pos="4701076" algn="l"/>
                <a:tab pos="5125313" algn="l"/>
                <a:tab pos="5549548" algn="l"/>
                <a:tab pos="5973785" algn="l"/>
                <a:tab pos="6398021" algn="l"/>
                <a:tab pos="6822256" algn="l"/>
                <a:tab pos="7246493" algn="l"/>
                <a:tab pos="7670730" algn="l"/>
                <a:tab pos="8094965" algn="l"/>
                <a:tab pos="8519199" algn="l"/>
              </a:tabLst>
            </a:pPr>
            <a:r>
              <a:rPr lang="de-DE" altLang="de-DE" smtClean="0">
                <a:cs typeface="Arial" charset="0"/>
              </a:rPr>
              <a:t>Sie möchten speziellere Literatur zur Entdeckung extrasolarer Planeten und der entsprechenden Nachweismethoden suchen. Wie können Sie vorgehen?</a:t>
            </a:r>
          </a:p>
        </p:txBody>
      </p:sp>
    </p:spTree>
    <p:extLst>
      <p:ext uri="{BB962C8B-B14F-4D97-AF65-F5344CB8AC3E}">
        <p14:creationId xmlns:p14="http://schemas.microsoft.com/office/powerpoint/2010/main" val="416178555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F429284-5D79-402A-89AE-38DC582B33D2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2415215" y="6"/>
            <a:ext cx="6225550" cy="92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46" y="1402545"/>
            <a:ext cx="7340148" cy="4395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4285879" y="858029"/>
            <a:ext cx="4354884" cy="322857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82638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 smtClean="0"/>
              <a:t>Beispiel: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dirty="0" smtClean="0"/>
              <a:t>Recherche </a:t>
            </a:r>
            <a:r>
              <a:rPr lang="de-DE" altLang="de-DE" sz="1700" dirty="0"/>
              <a:t>mit Schlagworten.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 dirty="0"/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i="1" dirty="0"/>
              <a:t>Schritt 1: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de-DE" altLang="de-DE" sz="1700" dirty="0"/>
              <a:t>Rufen Sie einen thematisch passenden Titel auf. Falls Ihnen noch keiner bekannt ist, können Sie</a:t>
            </a:r>
          </a:p>
          <a:p>
            <a:pPr lvl="1" eaLnBrk="1" hangingPunct="1">
              <a:spcBef>
                <a:spcPct val="0"/>
              </a:spcBef>
              <a:buFont typeface="Arial" charset="0"/>
              <a:buAutoNum type="alphaLcParenR"/>
            </a:pPr>
            <a:r>
              <a:rPr lang="de-DE" altLang="de-DE" sz="1700" dirty="0"/>
              <a:t>ihre wichtigsten Suchbegriffe in die Freitextsuche eingeben oder</a:t>
            </a:r>
          </a:p>
          <a:p>
            <a:pPr lvl="1" eaLnBrk="1" hangingPunct="1">
              <a:spcBef>
                <a:spcPct val="0"/>
              </a:spcBef>
              <a:buFont typeface="Arial" charset="0"/>
              <a:buAutoNum type="alphaLcParenR"/>
            </a:pPr>
            <a:r>
              <a:rPr lang="de-DE" altLang="de-DE" sz="1700" dirty="0"/>
              <a:t>die Literaturverzeichnisse aus Fachlexika und/oder Wikipedia zu Rate ziehen.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1820526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0" y="858023"/>
            <a:ext cx="8468247" cy="4933634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36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5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4EA6BB9-EA71-4D24-9B1B-40591EE4B7D9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49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4276" name="Text Box 3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591906" y="994534"/>
            <a:ext cx="3946848" cy="190355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i="1"/>
              <a:t>Schritt 2: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de-DE" altLang="de-DE" sz="1700"/>
              <a:t>Führen Sie mit Hilfe der Schlagworte eine Anschlussrecherche durch.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de-DE" altLang="de-DE" sz="1700"/>
              <a:t>In der Regel erhalten Sie so übersichtlichere und qualitativ bessere Trefferlisten.</a:t>
            </a: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37504" y="2925079"/>
            <a:ext cx="1255610" cy="271508"/>
          </a:xfrm>
          <a:prstGeom prst="rect">
            <a:avLst/>
          </a:prstGeom>
          <a:noFill/>
          <a:ln w="18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51206" name="AutoShape 6"/>
          <p:cNvSpPr>
            <a:spLocks noChangeArrowheads="1"/>
          </p:cNvSpPr>
          <p:nvPr/>
        </p:nvSpPr>
        <p:spPr bwMode="auto">
          <a:xfrm>
            <a:off x="2176693" y="3265588"/>
            <a:ext cx="3129276" cy="612017"/>
          </a:xfrm>
          <a:prstGeom prst="wedgeRoundRectCallout">
            <a:avLst>
              <a:gd name="adj1" fmla="val -74134"/>
              <a:gd name="adj2" fmla="val 137282"/>
              <a:gd name="adj3" fmla="val 16667"/>
            </a:avLst>
          </a:prstGeom>
          <a:solidFill>
            <a:srgbClr val="FFFFFF"/>
          </a:solidFill>
          <a:ln w="18000">
            <a:solidFill>
              <a:srgbClr val="DC2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3485" tIns="50992" rIns="93485" bIns="50992" anchor="ctr"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  <a:latin typeface="+mn-lt"/>
                <a:ea typeface="+mn-ea"/>
              </a:rPr>
              <a:t>Zu Viele Treffer? </a:t>
            </a:r>
          </a:p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  <a:defRPr/>
            </a:pPr>
            <a:r>
              <a:rPr lang="de-DE" dirty="0">
                <a:solidFill>
                  <a:srgbClr val="000000"/>
                </a:solidFill>
                <a:latin typeface="+mn-lt"/>
                <a:ea typeface="+mn-ea"/>
              </a:rPr>
              <a:t>Nutzen Sie die Filteroptionen!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870863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522BAB8-34EC-48E5-A9E0-B77DD86436C9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432040" y="1512041"/>
            <a:ext cx="4432892" cy="437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>
            <a:lvl1pPr marL="342900" indent="-330200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30250" indent="-273050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de-DE" altLang="de-DE" b="1" dirty="0"/>
              <a:t>Ihre Bibliotheken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UB-Zweigstelle INF 368 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Insb. Lehrbuchsammlung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Arbeitsplätze im Lesesaal</a:t>
            </a:r>
          </a:p>
          <a:p>
            <a:pPr eaLnBrk="1" hangingPunct="1">
              <a:buClrTx/>
              <a:buFontTx/>
              <a:buNone/>
            </a:pP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Bereichsbibliothek Physik und Astronomie 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Zentrale am Philosophenweg 16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 smtClean="0"/>
              <a:t>5 </a:t>
            </a:r>
            <a:r>
              <a:rPr lang="de-DE" altLang="de-DE" dirty="0"/>
              <a:t>weitere Standorte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Präsenzbibliotheken</a:t>
            </a:r>
          </a:p>
          <a:p>
            <a:pPr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</p:txBody>
      </p:sp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1442" y="1876551"/>
            <a:ext cx="3333294" cy="250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930" y="2048405"/>
            <a:ext cx="3606318" cy="2830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Universitätsbibliothek Heidelberg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538862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09" y="1293041"/>
            <a:ext cx="8058712" cy="3946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5299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E57C5E56-D1DB-4A5B-898E-DFC7A550435E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50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5301" name="Text Box 4"/>
          <p:cNvSpPr txBox="1">
            <a:spLocks noChangeArrowheads="1"/>
          </p:cNvSpPr>
          <p:nvPr/>
        </p:nvSpPr>
        <p:spPr bwMode="auto">
          <a:xfrm>
            <a:off x="4524399" y="1089036"/>
            <a:ext cx="3979852" cy="86702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i="1"/>
              <a:t>Treffer einschränken</a:t>
            </a:r>
          </a:p>
          <a:p>
            <a:pPr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Beispiel: Einschränkung durch zusätzliche Schlagwort</a:t>
            </a:r>
          </a:p>
        </p:txBody>
      </p:sp>
      <p:sp>
        <p:nvSpPr>
          <p:cNvPr id="52229" name="Rectangle 5"/>
          <p:cNvSpPr>
            <a:spLocks noChangeArrowheads="1"/>
          </p:cNvSpPr>
          <p:nvPr/>
        </p:nvSpPr>
        <p:spPr bwMode="auto">
          <a:xfrm>
            <a:off x="105009" y="2245568"/>
            <a:ext cx="1188105" cy="271507"/>
          </a:xfrm>
          <a:prstGeom prst="rect">
            <a:avLst/>
          </a:prstGeom>
          <a:noFill/>
          <a:ln w="18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>
            <a:off x="681066" y="2788582"/>
            <a:ext cx="2176693" cy="271507"/>
          </a:xfrm>
          <a:prstGeom prst="rect">
            <a:avLst/>
          </a:prstGeom>
          <a:noFill/>
          <a:ln w="18000">
            <a:solidFill>
              <a:srgbClr val="DC2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923016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 animBg="1"/>
      <p:bldP spid="5223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Titel 1"/>
          <p:cNvSpPr txBox="1">
            <a:spLocks/>
          </p:cNvSpPr>
          <p:nvPr/>
        </p:nvSpPr>
        <p:spPr bwMode="auto">
          <a:xfrm>
            <a:off x="267027" y="1344041"/>
            <a:ext cx="8072213" cy="46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66" tIns="43182" rIns="86366" bIns="4318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300" b="1">
                <a:solidFill>
                  <a:prstClr val="black"/>
                </a:solidFill>
              </a:rPr>
              <a:t>Suchstrategien I</a:t>
            </a:r>
          </a:p>
          <a:p>
            <a:pPr eaLnBrk="1" hangingPunct="1"/>
            <a:r>
              <a:rPr lang="de-DE" altLang="de-DE" sz="2300">
                <a:solidFill>
                  <a:prstClr val="black"/>
                </a:solidFill>
              </a:rPr>
              <a:t>Drill Down</a:t>
            </a:r>
          </a:p>
        </p:txBody>
      </p:sp>
      <p:sp>
        <p:nvSpPr>
          <p:cNvPr id="37892" name="Textfeld 4"/>
          <p:cNvSpPr txBox="1">
            <a:spLocks noChangeArrowheads="1"/>
          </p:cNvSpPr>
          <p:nvPr/>
        </p:nvSpPr>
        <p:spPr bwMode="auto">
          <a:xfrm>
            <a:off x="3708331" y="1878055"/>
            <a:ext cx="4626409" cy="387910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66" tIns="43182" rIns="86366" bIns="43182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endParaRPr lang="de-DE" altLang="de-DE" sz="1700">
              <a:solidFill>
                <a:prstClr val="black"/>
              </a:solidFill>
            </a:endParaRPr>
          </a:p>
        </p:txBody>
      </p:sp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391535" y="2491567"/>
            <a:ext cx="7806689" cy="2044663"/>
          </a:xfrm>
          <a:prstGeom prst="rect">
            <a:avLst/>
          </a:prstGeom>
          <a:solidFill>
            <a:srgbClr val="C61826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06016" tIns="204011" rIns="306016" bIns="204011"/>
          <a:lstStyle>
            <a:lvl1pPr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234950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452438" indent="-215900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687388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917575" indent="-22701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660950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44759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568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2377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Grobe Freitextsuche als Ausgangspunkt</a:t>
            </a:r>
          </a:p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Ergebnisse über thematische (z.B. </a:t>
            </a:r>
            <a:r>
              <a:rPr lang="de-DE" sz="2300" dirty="0" err="1">
                <a:solidFill>
                  <a:prstClr val="white"/>
                </a:solidFill>
              </a:rPr>
              <a:t>Keywords</a:t>
            </a:r>
            <a:r>
              <a:rPr lang="de-DE" sz="2300" dirty="0">
                <a:solidFill>
                  <a:prstClr val="white"/>
                </a:solidFill>
              </a:rPr>
              <a:t>) und formale (z.B. Erscheinungsjahr) Limits einschränken</a:t>
            </a:r>
          </a:p>
          <a:p>
            <a:pPr>
              <a:defRPr/>
            </a:pPr>
            <a:endParaRPr lang="de-DE" sz="2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5967531" y="6090164"/>
            <a:ext cx="2230697" cy="144004"/>
          </a:xfrm>
          <a:prstGeom prst="rect">
            <a:avLst/>
          </a:prstGeom>
        </p:spPr>
        <p:txBody>
          <a:bodyPr/>
          <a:lstStyle>
            <a:lvl1pPr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713" indent="-269890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559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1383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3208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503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6854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8677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7050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3676A9CB-D420-43EC-BFEB-C7D617A7F08C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51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8" name="Titel 2"/>
          <p:cNvSpPr txBox="1">
            <a:spLocks/>
          </p:cNvSpPr>
          <p:nvPr/>
        </p:nvSpPr>
        <p:spPr>
          <a:xfrm>
            <a:off x="215904" y="468313"/>
            <a:ext cx="6013450" cy="1079500"/>
          </a:xfrm>
          <a:prstGeom prst="rect">
            <a:avLst/>
          </a:prstGeom>
        </p:spPr>
        <p:txBody>
          <a:bodyPr/>
          <a:lstStyle>
            <a:lvl1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2pPr>
            <a:lvl3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3pPr>
            <a:lvl4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4pPr>
            <a:lvl5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5pPr>
            <a:lvl6pPr marL="45700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00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01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01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mtClean="0"/>
              <a:t>3. Schritt: Gezielt Recherchieren</a:t>
            </a:r>
            <a:br>
              <a:rPr lang="de-DE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685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t1.ftcdn.net/jpg/00/40/13/74/400_F_40137493_mmIitOPYvfpGOGonUfgOQFxpKR81TTR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07" y="1383037"/>
            <a:ext cx="4603907" cy="4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itel 1"/>
          <p:cNvSpPr txBox="1">
            <a:spLocks/>
          </p:cNvSpPr>
          <p:nvPr/>
        </p:nvSpPr>
        <p:spPr bwMode="auto">
          <a:xfrm>
            <a:off x="267027" y="1344041"/>
            <a:ext cx="8072213" cy="46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66" tIns="43182" rIns="86366" bIns="4318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300" b="1" dirty="0">
                <a:solidFill>
                  <a:prstClr val="black"/>
                </a:solidFill>
              </a:rPr>
              <a:t>Suchstrategien II</a:t>
            </a:r>
          </a:p>
          <a:p>
            <a:pPr eaLnBrk="1" hangingPunct="1"/>
            <a:r>
              <a:rPr lang="de-DE" altLang="de-DE" sz="2300" dirty="0">
                <a:solidFill>
                  <a:prstClr val="black"/>
                </a:solidFill>
              </a:rPr>
              <a:t>Schneeball-Prinzip</a:t>
            </a:r>
          </a:p>
        </p:txBody>
      </p:sp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391535" y="2491572"/>
            <a:ext cx="7806689" cy="2925079"/>
          </a:xfrm>
          <a:prstGeom prst="rect">
            <a:avLst/>
          </a:prstGeom>
          <a:solidFill>
            <a:srgbClr val="C61826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06016" tIns="204011" rIns="306016" bIns="204011"/>
          <a:lstStyle>
            <a:lvl1pPr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234950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452438" indent="-215900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687388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917575" indent="-22701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660950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44759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568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2377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Bekannten Artikel als Ausgangspunkt nehmen oder Freitextsuche durchführen mit dem Ziel, wenigsten einen passenden Treffer zu finden</a:t>
            </a:r>
          </a:p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Zitierende (und zitierte) Artikeln ermitteln</a:t>
            </a:r>
          </a:p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Ggf. Zitationshäufigkeiten als „</a:t>
            </a:r>
            <a:r>
              <a:rPr lang="de-DE" sz="2300" dirty="0" err="1">
                <a:solidFill>
                  <a:prstClr val="white"/>
                </a:solidFill>
              </a:rPr>
              <a:t>Relevanzsortierung</a:t>
            </a:r>
            <a:r>
              <a:rPr lang="de-DE" sz="2300" dirty="0">
                <a:solidFill>
                  <a:prstClr val="white"/>
                </a:solidFill>
              </a:rPr>
              <a:t>“ nutzen (sofern möglich)</a:t>
            </a:r>
          </a:p>
          <a:p>
            <a:pPr>
              <a:defRPr/>
            </a:pPr>
            <a:endParaRPr lang="de-DE" sz="2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5967531" y="6090164"/>
            <a:ext cx="2230697" cy="144004"/>
          </a:xfrm>
          <a:prstGeom prst="rect">
            <a:avLst/>
          </a:prstGeom>
        </p:spPr>
        <p:txBody>
          <a:bodyPr/>
          <a:lstStyle>
            <a:lvl1pPr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713" indent="-269890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559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1383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3208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503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6854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8677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7050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51AA15A0-8B81-4C42-8F96-A2DCEFDD198B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52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8" name="Titel 2"/>
          <p:cNvSpPr txBox="1">
            <a:spLocks/>
          </p:cNvSpPr>
          <p:nvPr/>
        </p:nvSpPr>
        <p:spPr>
          <a:xfrm>
            <a:off x="215904" y="468313"/>
            <a:ext cx="6013450" cy="1079500"/>
          </a:xfrm>
          <a:prstGeom prst="rect">
            <a:avLst/>
          </a:prstGeom>
        </p:spPr>
        <p:txBody>
          <a:bodyPr/>
          <a:lstStyle>
            <a:lvl1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2pPr>
            <a:lvl3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3pPr>
            <a:lvl4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4pPr>
            <a:lvl5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5pPr>
            <a:lvl6pPr marL="45700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00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01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01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smtClean="0"/>
              <a:t>3. Schritt: Gezielt Recherchieren</a:t>
            </a:r>
            <a:br>
              <a:rPr lang="de-DE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328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391535" y="2491572"/>
            <a:ext cx="7806689" cy="2925079"/>
          </a:xfrm>
          <a:prstGeom prst="rect">
            <a:avLst/>
          </a:prstGeom>
          <a:solidFill>
            <a:srgbClr val="C61826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06016" tIns="204011" rIns="306016" bIns="204011"/>
          <a:lstStyle>
            <a:lvl1pPr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234950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452438" indent="-215900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687388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917575" indent="-22701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660950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44759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568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2377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Bekannten Artikel als Ausgangspunkt nehmen oder Freitextsuche durchführen mit dem Ziel, wenigsten einen passenden Treffer zu finden </a:t>
            </a:r>
          </a:p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Suche mit den ermittelten Schlagworten weiterführen </a:t>
            </a:r>
          </a:p>
          <a:p>
            <a:pPr marL="474407" indent="-456956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defRPr/>
            </a:pPr>
            <a:r>
              <a:rPr lang="de-DE" sz="2300" dirty="0">
                <a:solidFill>
                  <a:prstClr val="white"/>
                </a:solidFill>
              </a:rPr>
              <a:t>Treffer gezielt einschränken oder ausweiten</a:t>
            </a:r>
          </a:p>
          <a:p>
            <a:pPr>
              <a:defRPr/>
            </a:pPr>
            <a:endParaRPr lang="de-DE" sz="2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940" name="Titel 1"/>
          <p:cNvSpPr txBox="1">
            <a:spLocks/>
          </p:cNvSpPr>
          <p:nvPr/>
        </p:nvSpPr>
        <p:spPr bwMode="auto">
          <a:xfrm>
            <a:off x="267027" y="1344041"/>
            <a:ext cx="8072213" cy="46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66" tIns="43182" rIns="86366" bIns="4318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300" b="1">
                <a:solidFill>
                  <a:prstClr val="black"/>
                </a:solidFill>
              </a:rPr>
              <a:t>Suchstrategien III</a:t>
            </a:r>
          </a:p>
          <a:p>
            <a:pPr eaLnBrk="1" hangingPunct="1"/>
            <a:r>
              <a:rPr lang="de-DE" altLang="de-DE" sz="2300">
                <a:solidFill>
                  <a:prstClr val="black"/>
                </a:solidFill>
              </a:rPr>
              <a:t>STS-Strategie</a:t>
            </a:r>
          </a:p>
        </p:txBody>
      </p:sp>
      <p:sp>
        <p:nvSpPr>
          <p:cNvPr id="6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5967531" y="6090164"/>
            <a:ext cx="2230697" cy="144004"/>
          </a:xfrm>
          <a:prstGeom prst="rect">
            <a:avLst/>
          </a:prstGeom>
        </p:spPr>
        <p:txBody>
          <a:bodyPr/>
          <a:lstStyle>
            <a:lvl1pPr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713" indent="-269890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559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1383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3208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503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6854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8677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7050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21452F08-3E33-4BC0-9368-1FBB34ADAB51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53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7" name="Titel 2"/>
          <p:cNvSpPr txBox="1">
            <a:spLocks/>
          </p:cNvSpPr>
          <p:nvPr/>
        </p:nvSpPr>
        <p:spPr>
          <a:xfrm>
            <a:off x="215904" y="468313"/>
            <a:ext cx="6013450" cy="1079500"/>
          </a:xfrm>
          <a:prstGeom prst="rect">
            <a:avLst/>
          </a:prstGeom>
        </p:spPr>
        <p:txBody>
          <a:bodyPr/>
          <a:lstStyle>
            <a:lvl1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2pPr>
            <a:lvl3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3pPr>
            <a:lvl4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4pPr>
            <a:lvl5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5pPr>
            <a:lvl6pPr marL="45700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00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01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01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dirty="0" smtClean="0"/>
              <a:t>3. Schritt: Gezielt Recherchieren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863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www.getfilecloud.com/blog/wp-content/uploads/2014/01/building-block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9" r="4783" b="1683"/>
          <a:stretch/>
        </p:blipFill>
        <p:spPr bwMode="auto">
          <a:xfrm>
            <a:off x="4067126" y="2189679"/>
            <a:ext cx="4391302" cy="359127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10799999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Rectangle 7"/>
          <p:cNvSpPr txBox="1">
            <a:spLocks noChangeArrowheads="1"/>
          </p:cNvSpPr>
          <p:nvPr/>
        </p:nvSpPr>
        <p:spPr bwMode="auto">
          <a:xfrm>
            <a:off x="391535" y="2485572"/>
            <a:ext cx="7947702" cy="2925079"/>
          </a:xfrm>
          <a:prstGeom prst="rect">
            <a:avLst/>
          </a:prstGeom>
          <a:solidFill>
            <a:srgbClr val="C61826">
              <a:alpha val="69804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06016" tIns="204011" rIns="306016" bIns="204011"/>
          <a:lstStyle>
            <a:lvl1pPr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234950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452438" indent="-215900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•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687388" indent="-23336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917575" indent="-227013" algn="l" defTabSz="912813" rtl="0" eaLnBrk="0" fontAlgn="base" hangingPunct="0">
              <a:lnSpc>
                <a:spcPts val="2225"/>
              </a:lnSpc>
              <a:spcBef>
                <a:spcPct val="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660950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44759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28568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2377" indent="-241905" algn="l" defTabSz="967618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1778" indent="-431778">
              <a:lnSpc>
                <a:spcPct val="114000"/>
              </a:lnSpc>
              <a:spcAft>
                <a:spcPts val="567"/>
              </a:spcAft>
              <a:buFont typeface="+mj-lt"/>
              <a:buAutoNum type="arabicParenBoth"/>
              <a:tabLst>
                <a:tab pos="0" algn="l"/>
                <a:tab pos="863555" algn="l"/>
                <a:tab pos="1098934" algn="l"/>
                <a:tab pos="2590665" algn="l"/>
                <a:tab pos="3454221" algn="l"/>
                <a:tab pos="4317775" algn="l"/>
                <a:tab pos="5181332" algn="l"/>
                <a:tab pos="6044887" algn="l"/>
                <a:tab pos="6908442" algn="l"/>
                <a:tab pos="7771997" algn="l"/>
                <a:tab pos="8635553" algn="l"/>
                <a:tab pos="9499106" algn="l"/>
              </a:tabLst>
              <a:defRPr/>
            </a:pPr>
            <a:r>
              <a:rPr lang="de-DE" sz="2300" dirty="0">
                <a:solidFill>
                  <a:prstClr val="white"/>
                </a:solidFill>
              </a:rPr>
              <a:t>Relevante Suchbegriffe ermitteln (Einzelaspekte)</a:t>
            </a:r>
          </a:p>
          <a:p>
            <a:pPr marL="431778" indent="-431778">
              <a:lnSpc>
                <a:spcPct val="114000"/>
              </a:lnSpc>
              <a:spcAft>
                <a:spcPts val="0"/>
              </a:spcAft>
              <a:buFont typeface="+mj-lt"/>
              <a:buAutoNum type="arabicParenBoth"/>
              <a:tabLst>
                <a:tab pos="0" algn="l"/>
                <a:tab pos="863555" algn="l"/>
                <a:tab pos="1098934" algn="l"/>
                <a:tab pos="2590665" algn="l"/>
                <a:tab pos="3454221" algn="l"/>
                <a:tab pos="4317775" algn="l"/>
                <a:tab pos="5181332" algn="l"/>
                <a:tab pos="6044887" algn="l"/>
                <a:tab pos="6908442" algn="l"/>
                <a:tab pos="7771997" algn="l"/>
                <a:tab pos="8635553" algn="l"/>
                <a:tab pos="9499106" algn="l"/>
              </a:tabLst>
              <a:defRPr/>
            </a:pPr>
            <a:r>
              <a:rPr lang="de-DE" sz="2300" dirty="0">
                <a:solidFill>
                  <a:prstClr val="white"/>
                </a:solidFill>
              </a:rPr>
              <a:t>Suchbegriffe mit Hilfe </a:t>
            </a:r>
            <a:r>
              <a:rPr lang="de-DE" sz="2300" dirty="0" err="1">
                <a:solidFill>
                  <a:prstClr val="white"/>
                </a:solidFill>
              </a:rPr>
              <a:t>Boole‘scher</a:t>
            </a:r>
            <a:r>
              <a:rPr lang="de-DE" sz="2300" dirty="0">
                <a:solidFill>
                  <a:prstClr val="white"/>
                </a:solidFill>
              </a:rPr>
              <a:t> Operatoren und </a:t>
            </a:r>
            <a:r>
              <a:rPr lang="de-DE" sz="2300" dirty="0" err="1">
                <a:solidFill>
                  <a:prstClr val="white"/>
                </a:solidFill>
              </a:rPr>
              <a:t>Trunkierung</a:t>
            </a:r>
            <a:r>
              <a:rPr lang="de-DE" sz="2300" dirty="0">
                <a:solidFill>
                  <a:prstClr val="white"/>
                </a:solidFill>
              </a:rPr>
              <a:t> kombinieren</a:t>
            </a:r>
          </a:p>
          <a:p>
            <a:pPr marL="863555" lvl="1" indent="-431778">
              <a:lnSpc>
                <a:spcPct val="114000"/>
              </a:lnSpc>
              <a:spcAft>
                <a:spcPts val="0"/>
              </a:spcAft>
              <a:tabLst>
                <a:tab pos="0" algn="l"/>
                <a:tab pos="863555" algn="l"/>
                <a:tab pos="1098934" algn="l"/>
                <a:tab pos="2590665" algn="l"/>
                <a:tab pos="3454221" algn="l"/>
                <a:tab pos="4317775" algn="l"/>
                <a:tab pos="5181332" algn="l"/>
                <a:tab pos="6044887" algn="l"/>
                <a:tab pos="6908442" algn="l"/>
                <a:tab pos="7771997" algn="l"/>
                <a:tab pos="8635553" algn="l"/>
                <a:tab pos="9499106" algn="l"/>
              </a:tabLst>
              <a:defRPr/>
            </a:pPr>
            <a:r>
              <a:rPr lang="de-DE" sz="2300" dirty="0">
                <a:solidFill>
                  <a:prstClr val="white"/>
                </a:solidFill>
              </a:rPr>
              <a:t>Synonyme mit OR </a:t>
            </a:r>
          </a:p>
          <a:p>
            <a:pPr marL="863555" lvl="1" indent="-431778">
              <a:lnSpc>
                <a:spcPct val="114000"/>
              </a:lnSpc>
              <a:spcAft>
                <a:spcPts val="567"/>
              </a:spcAft>
              <a:tabLst>
                <a:tab pos="0" algn="l"/>
                <a:tab pos="863555" algn="l"/>
                <a:tab pos="1098934" algn="l"/>
                <a:tab pos="2590665" algn="l"/>
                <a:tab pos="3454221" algn="l"/>
                <a:tab pos="4317775" algn="l"/>
                <a:tab pos="5181332" algn="l"/>
                <a:tab pos="6044887" algn="l"/>
                <a:tab pos="6908442" algn="l"/>
                <a:tab pos="7771997" algn="l"/>
                <a:tab pos="8635553" algn="l"/>
                <a:tab pos="9499106" algn="l"/>
              </a:tabLst>
              <a:defRPr/>
            </a:pPr>
            <a:r>
              <a:rPr lang="de-DE" sz="2300" dirty="0">
                <a:solidFill>
                  <a:prstClr val="white"/>
                </a:solidFill>
              </a:rPr>
              <a:t>Themenaspekte mit AND</a:t>
            </a:r>
          </a:p>
          <a:p>
            <a:pPr marL="431778" indent="-431778">
              <a:lnSpc>
                <a:spcPct val="114000"/>
              </a:lnSpc>
              <a:spcAft>
                <a:spcPts val="0"/>
              </a:spcAft>
              <a:buFont typeface="+mj-lt"/>
              <a:buAutoNum type="arabicParenBoth"/>
              <a:tabLst>
                <a:tab pos="0" algn="l"/>
                <a:tab pos="863555" algn="l"/>
                <a:tab pos="1098934" algn="l"/>
                <a:tab pos="2590665" algn="l"/>
                <a:tab pos="3454221" algn="l"/>
                <a:tab pos="4317775" algn="l"/>
                <a:tab pos="5181332" algn="l"/>
                <a:tab pos="6044887" algn="l"/>
                <a:tab pos="6908442" algn="l"/>
                <a:tab pos="7771997" algn="l"/>
                <a:tab pos="8635553" algn="l"/>
                <a:tab pos="9499106" algn="l"/>
              </a:tabLst>
              <a:defRPr/>
            </a:pPr>
            <a:r>
              <a:rPr lang="de-DE" sz="2300" dirty="0">
                <a:solidFill>
                  <a:prstClr val="white"/>
                </a:solidFill>
              </a:rPr>
              <a:t>Treffer gezielt einschränken oder ausweiten</a:t>
            </a:r>
          </a:p>
          <a:p>
            <a:pPr>
              <a:spcAft>
                <a:spcPts val="0"/>
              </a:spcAft>
              <a:defRPr/>
            </a:pPr>
            <a:endParaRPr lang="de-DE" sz="23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965" name="Titel 1"/>
          <p:cNvSpPr txBox="1">
            <a:spLocks/>
          </p:cNvSpPr>
          <p:nvPr/>
        </p:nvSpPr>
        <p:spPr bwMode="auto">
          <a:xfrm>
            <a:off x="267027" y="1344041"/>
            <a:ext cx="8072213" cy="46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366" tIns="43182" rIns="86366" bIns="43182"/>
          <a:lstStyle>
            <a:lvl1pPr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de-DE" altLang="de-DE" sz="2300" b="1" dirty="0">
                <a:solidFill>
                  <a:prstClr val="black"/>
                </a:solidFill>
              </a:rPr>
              <a:t>Suchstrategien IV</a:t>
            </a:r>
          </a:p>
          <a:p>
            <a:pPr eaLnBrk="1" hangingPunct="1"/>
            <a:r>
              <a:rPr lang="de-DE" altLang="de-DE" sz="2300" dirty="0" smtClean="0">
                <a:solidFill>
                  <a:prstClr val="black"/>
                </a:solidFill>
              </a:rPr>
              <a:t>Bilden von Suchstrings</a:t>
            </a:r>
            <a:endParaRPr lang="de-DE" altLang="de-DE" sz="2300" dirty="0">
              <a:solidFill>
                <a:prstClr val="black"/>
              </a:solidFill>
            </a:endParaRPr>
          </a:p>
        </p:txBody>
      </p:sp>
      <p:sp>
        <p:nvSpPr>
          <p:cNvPr id="8" name="Foliennummernplatzhalter 1"/>
          <p:cNvSpPr>
            <a:spLocks noGrp="1"/>
          </p:cNvSpPr>
          <p:nvPr>
            <p:ph type="sldNum" sz="quarter" idx="4294967295"/>
          </p:nvPr>
        </p:nvSpPr>
        <p:spPr>
          <a:xfrm>
            <a:off x="5967531" y="6090164"/>
            <a:ext cx="2230697" cy="144004"/>
          </a:xfrm>
          <a:prstGeom prst="rect">
            <a:avLst/>
          </a:prstGeom>
        </p:spPr>
        <p:txBody>
          <a:bodyPr/>
          <a:lstStyle>
            <a:lvl1pPr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01713" indent="-269890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79559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11383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43208" indent="-215912" algn="ctr" defTabSz="862148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7503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06854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238677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670501" indent="-215912" algn="ctr" defTabSz="86214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969D4FCB-1272-40C3-A052-680ED385E34A}" type="slidenum">
              <a:rPr lang="de-DE" smtClean="0">
                <a:solidFill>
                  <a:srgbClr val="000000"/>
                </a:solidFill>
              </a:rPr>
              <a:pPr algn="r" eaLnBrk="1" hangingPunct="1">
                <a:defRPr/>
              </a:pPr>
              <a:t>54</a:t>
            </a:fld>
            <a:endParaRPr lang="de-DE" smtClean="0">
              <a:solidFill>
                <a:srgbClr val="000000"/>
              </a:solidFill>
            </a:endParaRPr>
          </a:p>
        </p:txBody>
      </p:sp>
      <p:sp>
        <p:nvSpPr>
          <p:cNvPr id="9" name="Titel 2"/>
          <p:cNvSpPr txBox="1">
            <a:spLocks/>
          </p:cNvSpPr>
          <p:nvPr/>
        </p:nvSpPr>
        <p:spPr>
          <a:xfrm>
            <a:off x="215904" y="468313"/>
            <a:ext cx="6013450" cy="1079500"/>
          </a:xfrm>
          <a:prstGeom prst="rect">
            <a:avLst/>
          </a:prstGeom>
        </p:spPr>
        <p:txBody>
          <a:bodyPr/>
          <a:lstStyle>
            <a:lvl1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tx1"/>
                </a:solidFill>
                <a:latin typeface="Arial" charset="0"/>
                <a:ea typeface="+mj-ea"/>
                <a:cs typeface="+mj-cs"/>
              </a:defRPr>
            </a:lvl1pPr>
            <a:lvl2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2pPr>
            <a:lvl3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3pPr>
            <a:lvl4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4pPr>
            <a:lvl5pPr algn="l" defTabSz="862240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1"/>
                </a:solidFill>
                <a:latin typeface="Arial" charset="0"/>
              </a:defRPr>
            </a:lvl5pPr>
            <a:lvl6pPr marL="45700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009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014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018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de-DE" dirty="0" smtClean="0"/>
              <a:t>3. Schritt: Gezielt Recherchieren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1228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tabLst>
                <a:tab pos="0" algn="l"/>
                <a:tab pos="422737" algn="l"/>
                <a:tab pos="846973" algn="l"/>
                <a:tab pos="1271208" algn="l"/>
                <a:tab pos="1695447" algn="l"/>
                <a:tab pos="2119682" algn="l"/>
                <a:tab pos="2543918" algn="l"/>
                <a:tab pos="2968152" algn="l"/>
                <a:tab pos="3392392" algn="l"/>
                <a:tab pos="3816626" algn="l"/>
                <a:tab pos="4240863" algn="l"/>
                <a:tab pos="4665101" algn="l"/>
                <a:tab pos="5089335" algn="l"/>
                <a:tab pos="5513571" algn="l"/>
                <a:tab pos="5937805" algn="l"/>
                <a:tab pos="6362043" algn="l"/>
                <a:tab pos="6786280" algn="l"/>
                <a:tab pos="7210514" algn="l"/>
                <a:tab pos="7634751" algn="l"/>
                <a:tab pos="8058988" algn="l"/>
                <a:tab pos="8483223" algn="l"/>
              </a:tabLst>
            </a:pPr>
            <a:r>
              <a:rPr lang="de-DE" altLang="de-DE" sz="1900"/>
              <a:t>3. Schritt: Gezielt Recherchieren</a:t>
            </a:r>
          </a:p>
        </p:txBody>
      </p:sp>
      <p:sp>
        <p:nvSpPr>
          <p:cNvPr id="56323" name="Rectangle 2"/>
          <p:cNvSpPr>
            <a:spLocks noGrp="1" noChangeArrowheads="1"/>
          </p:cNvSpPr>
          <p:nvPr>
            <p:ph idx="1"/>
          </p:nvPr>
        </p:nvSpPr>
        <p:spPr/>
        <p:txBody>
          <a:bodyPr anchor="ctr"/>
          <a:lstStyle/>
          <a:p>
            <a:pPr marL="359775" indent="-344786" algn="ctr">
              <a:tabLst>
                <a:tab pos="359775" algn="l"/>
                <a:tab pos="458715" algn="l"/>
                <a:tab pos="882950" algn="l"/>
                <a:tab pos="1307188" algn="l"/>
                <a:tab pos="1731423" algn="l"/>
                <a:tab pos="2155660" algn="l"/>
                <a:tab pos="2579894" algn="l"/>
                <a:tab pos="3004132" algn="l"/>
                <a:tab pos="3428368" algn="l"/>
                <a:tab pos="3852602" algn="l"/>
                <a:tab pos="4276840" algn="l"/>
                <a:tab pos="4701076" algn="l"/>
                <a:tab pos="5125313" algn="l"/>
                <a:tab pos="5549548" algn="l"/>
                <a:tab pos="5973785" algn="l"/>
                <a:tab pos="6398021" algn="l"/>
                <a:tab pos="6822256" algn="l"/>
                <a:tab pos="7246493" algn="l"/>
                <a:tab pos="7670730" algn="l"/>
                <a:tab pos="8094965" algn="l"/>
                <a:tab pos="8519199" algn="l"/>
              </a:tabLst>
            </a:pPr>
            <a:r>
              <a:rPr lang="de-DE" altLang="de-DE" b="1" smtClean="0"/>
              <a:t>Weiter Suchtipps</a:t>
            </a:r>
            <a:endParaRPr lang="de-DE" altLang="de-DE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36605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7" y="2721073"/>
            <a:ext cx="8300232" cy="244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7347" name="Text Box 2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9E81FF8-BB6F-462A-B40F-D990EDC0DE1F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56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7348" name="Text Box 3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660912" y="1402545"/>
            <a:ext cx="3877842" cy="190355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marL="342900" indent="-325438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/>
              <a:t>Treffer ausweiten:</a:t>
            </a:r>
          </a:p>
          <a:p>
            <a:pPr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Trunkierung nutzen</a:t>
            </a:r>
          </a:p>
          <a:p>
            <a:pPr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* für beliebig viele Zeichen</a:t>
            </a:r>
          </a:p>
          <a:p>
            <a:pPr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? für genau ein Zeichen</a:t>
            </a:r>
          </a:p>
          <a:p>
            <a:pPr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Beispiel: Hier wird zusätzlich nach SW „Extrasolares Planetensystem“ gesucht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227846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34ED487-7431-49E4-8325-3335D0D8178E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57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58372" name="Text Box 3"/>
          <p:cNvSpPr txBox="1">
            <a:spLocks noChangeArrowheads="1"/>
          </p:cNvSpPr>
          <p:nvPr/>
        </p:nvSpPr>
        <p:spPr bwMode="auto">
          <a:xfrm>
            <a:off x="3946849" y="912025"/>
            <a:ext cx="4762920" cy="164404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30250" indent="-273050"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i="1"/>
              <a:t>Suchhistorie nutzen!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 i="1"/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Nachträgliche Verknüpfung von Suchanfragen</a:t>
            </a:r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Operatoren AND und OR möglich.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/>
          </a:p>
        </p:txBody>
      </p:sp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37" y="2917579"/>
            <a:ext cx="7893697" cy="1980053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9744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30" y="1539041"/>
            <a:ext cx="7340149" cy="4375619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9395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BB2F31D-5CF7-412C-861D-218211A3E475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59396" name="Text Box 2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sp>
        <p:nvSpPr>
          <p:cNvPr id="59397" name="Text Box 3"/>
          <p:cNvSpPr txBox="1">
            <a:spLocks noChangeArrowheads="1"/>
          </p:cNvSpPr>
          <p:nvPr/>
        </p:nvSpPr>
        <p:spPr bwMode="auto">
          <a:xfrm>
            <a:off x="4302386" y="3516095"/>
            <a:ext cx="4338383" cy="13980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30250" indent="-273050"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700" i="1"/>
              <a:t>Personalisieren Sie ihr Profil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 i="1"/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Rankingboost für ihr Fach</a:t>
            </a:r>
          </a:p>
          <a:p>
            <a:pPr lvl="1" eaLnBrk="1" hangingPunct="1">
              <a:spcBef>
                <a:spcPct val="0"/>
              </a:spcBef>
              <a:buSzPct val="45000"/>
              <a:buFont typeface="StarSymbol" charset="0"/>
              <a:buChar char="●"/>
            </a:pPr>
            <a:r>
              <a:rPr lang="de-DE" altLang="de-DE" sz="1700"/>
              <a:t>Weitere Funktionen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/>
          </a:p>
        </p:txBody>
      </p:sp>
      <p:sp>
        <p:nvSpPr>
          <p:cNvPr id="59398" name="Rechteck 2"/>
          <p:cNvSpPr>
            <a:spLocks noChangeArrowheads="1"/>
          </p:cNvSpPr>
          <p:nvPr/>
        </p:nvSpPr>
        <p:spPr bwMode="auto">
          <a:xfrm>
            <a:off x="3984352" y="1810556"/>
            <a:ext cx="1288614" cy="273007"/>
          </a:xfrm>
          <a:prstGeom prst="rect">
            <a:avLst/>
          </a:prstGeom>
          <a:noFill/>
          <a:ln w="381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6348" tIns="43172" rIns="86348" bIns="43172"/>
          <a:lstStyle/>
          <a:p>
            <a:endParaRPr lang="de-DE" alt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Schritt: Gezielt Recherchieren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385922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1"/>
          <p:cNvSpPr txBox="1">
            <a:spLocks noChangeArrowheads="1"/>
          </p:cNvSpPr>
          <p:nvPr/>
        </p:nvSpPr>
        <p:spPr bwMode="auto">
          <a:xfrm>
            <a:off x="6225549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C77C024-9CEA-4140-A541-E6D9C799617E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59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2468" name="Text Box 3"/>
          <p:cNvSpPr txBox="1">
            <a:spLocks noChangeArrowheads="1"/>
          </p:cNvSpPr>
          <p:nvPr/>
        </p:nvSpPr>
        <p:spPr bwMode="auto">
          <a:xfrm>
            <a:off x="432040" y="1512046"/>
            <a:ext cx="7971704" cy="46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>
            <a:lvl1pPr marL="330200" indent="-330200"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de-DE" altLang="de-DE" dirty="0"/>
              <a:t>Aktuelle Forschungsergebnisse werden jedoch in Zeitschriftenartikeln publiziert. Es gibt weltweit deutlich über tausend physikalische Fachzeitschriften.</a:t>
            </a:r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endParaRPr lang="de-DE" altLang="de-DE" dirty="0"/>
          </a:p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de-DE" altLang="de-DE" dirty="0"/>
              <a:t>Wie suche ich nach Zeitschriftenartikeln?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Möglichkeit 1: Heidi-Reiter „Artikel und mehr“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Möglichkeit 2: Fachdatenbanken</a:t>
            </a:r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  <a:p>
            <a:pPr eaLnBrk="1" hangingPunct="1">
              <a:lnSpc>
                <a:spcPct val="90000"/>
              </a:lnSpc>
              <a:buFont typeface="Wingdings" charset="2"/>
              <a:buChar char=""/>
            </a:pPr>
            <a:r>
              <a:rPr lang="de-DE" altLang="de-DE" dirty="0"/>
              <a:t>Fachdatenbanken verzeichnen und erschließen Aufsätze aus Zeitschriften (bestandsunabhängig).</a:t>
            </a:r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5904" y="468313"/>
            <a:ext cx="6013450" cy="1079500"/>
          </a:xfrm>
        </p:spPr>
        <p:txBody>
          <a:bodyPr/>
          <a:lstStyle/>
          <a:p>
            <a:r>
              <a:rPr lang="de-DE" altLang="de-DE" sz="2000" dirty="0"/>
              <a:t>Datenbanken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785051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0839D03B-2C22-41D6-9F91-A9FAC696928B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9219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 dirty="0">
              <a:solidFill>
                <a:srgbClr val="FFFFFF"/>
              </a:solidFill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97536" y="1165538"/>
            <a:ext cx="7971704" cy="4276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41363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sz="1700"/>
              <a:t>Alle Informationen auf der </a:t>
            </a:r>
            <a:r>
              <a:rPr lang="de-DE" altLang="de-DE" sz="1700">
                <a:hlinkClick r:id="rId3"/>
              </a:rPr>
              <a:t>UB-Hompage</a:t>
            </a:r>
            <a:r>
              <a:rPr lang="de-DE" altLang="de-DE" sz="1700"/>
              <a:t> unter „A bis Z“ bzw. „Nutzung und Service“. </a:t>
            </a:r>
          </a:p>
          <a:p>
            <a:pPr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sz="1700"/>
              <a:t>Unter „UB für Einsteiger“ werden die wichtigsten Punkte zusammengefasst.</a:t>
            </a:r>
          </a:p>
          <a:p>
            <a:pPr eaLnBrk="1" hangingPunct="1">
              <a:spcBef>
                <a:spcPts val="425"/>
              </a:spcBef>
            </a:pPr>
            <a:endParaRPr lang="de-DE" altLang="de-DE" sz="1700"/>
          </a:p>
          <a:p>
            <a:pPr eaLnBrk="1" hangingPunct="1">
              <a:spcBef>
                <a:spcPts val="425"/>
              </a:spcBef>
            </a:pPr>
            <a:endParaRPr lang="de-DE" altLang="de-DE" sz="1700"/>
          </a:p>
          <a:p>
            <a:pPr lvl="1" eaLnBrk="1" hangingPunct="1">
              <a:spcBef>
                <a:spcPts val="425"/>
              </a:spcBef>
            </a:pPr>
            <a:endParaRPr lang="de-DE" altLang="de-DE" sz="1700"/>
          </a:p>
          <a:p>
            <a:pPr lvl="1" eaLnBrk="1" hangingPunct="1">
              <a:spcBef>
                <a:spcPts val="331"/>
              </a:spcBef>
            </a:pPr>
            <a:endParaRPr lang="de-DE" altLang="de-DE" sz="1300"/>
          </a:p>
          <a:p>
            <a:pPr lvl="1" eaLnBrk="1" hangingPunct="1">
              <a:spcBef>
                <a:spcPts val="331"/>
              </a:spcBef>
            </a:pPr>
            <a:endParaRPr lang="de-DE" altLang="de-DE" sz="1300"/>
          </a:p>
          <a:p>
            <a:pPr lvl="1" eaLnBrk="1" hangingPunct="1">
              <a:spcBef>
                <a:spcPts val="331"/>
              </a:spcBef>
            </a:pPr>
            <a:endParaRPr lang="de-DE" altLang="de-DE" sz="1300"/>
          </a:p>
          <a:p>
            <a:pPr lvl="1" eaLnBrk="1" hangingPunct="1">
              <a:spcBef>
                <a:spcPts val="331"/>
              </a:spcBef>
            </a:pPr>
            <a:endParaRPr lang="de-DE" altLang="de-DE" sz="130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3" y="2335564"/>
            <a:ext cx="7280143" cy="3583596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204018" y="4422119"/>
            <a:ext cx="475542" cy="204006"/>
          </a:xfrm>
          <a:prstGeom prst="rightArrow">
            <a:avLst>
              <a:gd name="adj1" fmla="val 50000"/>
              <a:gd name="adj2" fmla="val 58272"/>
            </a:avLst>
          </a:prstGeom>
          <a:solidFill>
            <a:srgbClr val="C5000B"/>
          </a:solidFill>
          <a:ln w="936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9222" name="AutoShape 6"/>
          <p:cNvSpPr>
            <a:spLocks noChangeArrowheads="1"/>
          </p:cNvSpPr>
          <p:nvPr/>
        </p:nvSpPr>
        <p:spPr bwMode="auto">
          <a:xfrm>
            <a:off x="136513" y="5442151"/>
            <a:ext cx="475542" cy="204006"/>
          </a:xfrm>
          <a:prstGeom prst="rightArrow">
            <a:avLst>
              <a:gd name="adj1" fmla="val 50000"/>
              <a:gd name="adj2" fmla="val 58272"/>
            </a:avLst>
          </a:prstGeom>
          <a:solidFill>
            <a:srgbClr val="C5000B"/>
          </a:solidFill>
          <a:ln w="9360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UB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9795102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nimBg="1"/>
      <p:bldP spid="9222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594E896A-7400-456A-83DF-3C9E954049B3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60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432040" y="1512046"/>
            <a:ext cx="7971704" cy="460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>
            <a:lvl1pPr marL="330200" indent="-330200"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36600" indent="-279400"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0200" algn="l"/>
                <a:tab pos="777875" algn="l"/>
                <a:tab pos="1227138" algn="l"/>
                <a:tab pos="1676400" algn="l"/>
                <a:tab pos="2125663" algn="l"/>
                <a:tab pos="2574925" algn="l"/>
                <a:tab pos="3024188" algn="l"/>
                <a:tab pos="3473450" algn="l"/>
                <a:tab pos="3922713" algn="l"/>
                <a:tab pos="4371975" algn="l"/>
                <a:tab pos="4821238" algn="l"/>
                <a:tab pos="5270500" algn="l"/>
                <a:tab pos="5719763" algn="l"/>
                <a:tab pos="6169025" algn="l"/>
                <a:tab pos="6618288" algn="l"/>
                <a:tab pos="7067550" algn="l"/>
                <a:tab pos="7516813" algn="l"/>
                <a:tab pos="7966075" algn="l"/>
                <a:tab pos="8415338" algn="l"/>
                <a:tab pos="8864600" algn="l"/>
                <a:tab pos="93138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lnSpc>
                <a:spcPct val="90000"/>
              </a:lnSpc>
              <a:buFont typeface="Arial" charset="0"/>
              <a:buChar char="•"/>
            </a:pPr>
            <a:r>
              <a:rPr lang="de-DE" altLang="de-DE" dirty="0"/>
              <a:t>Gründe für den Einsatz von Fachdatenbanken statt „Artikel &amp; mehr“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Nur fachspezifische Treffer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Einheitliche Metadaten (Daten für „Artikel &amp; mehr“ werden aus unterschiedlichen Quellen zusammengeführt)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Oft tiefere fachliche Erschließung 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Spezielle Suchmöglichkeiten (z.B. zitierende Artikel)</a:t>
            </a:r>
          </a:p>
          <a:p>
            <a:pPr marL="799589" lvl="1" indent="-342681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de-DE" altLang="de-DE" dirty="0"/>
              <a:t>Umfassendere Abdeckung für die jeweiligen Fachgebiete</a:t>
            </a:r>
          </a:p>
          <a:p>
            <a:pPr eaLnBrk="1" hangingPunct="1">
              <a:lnSpc>
                <a:spcPct val="90000"/>
              </a:lnSpc>
              <a:buSzPct val="45000"/>
              <a:buFont typeface="StarSymbol" charset="0"/>
              <a:buChar char="●"/>
            </a:pPr>
            <a:r>
              <a:rPr lang="de-DE" altLang="de-DE" dirty="0" smtClean="0"/>
              <a:t>Datenbanken </a:t>
            </a:r>
            <a:r>
              <a:rPr lang="de-DE" altLang="de-DE" dirty="0"/>
              <a:t>eigenen sich für anspruchsvolle gezielte </a:t>
            </a:r>
            <a:r>
              <a:rPr lang="de-DE" altLang="de-DE" dirty="0" smtClean="0"/>
              <a:t>Recherchen.</a:t>
            </a:r>
          </a:p>
          <a:p>
            <a:pPr eaLnBrk="1" hangingPunct="1">
              <a:lnSpc>
                <a:spcPct val="90000"/>
              </a:lnSpc>
              <a:buSzPct val="45000"/>
              <a:buFont typeface="StarSymbol" charset="0"/>
              <a:buChar char="●"/>
            </a:pPr>
            <a:r>
              <a:rPr lang="de-DE" altLang="de-DE" dirty="0" smtClean="0"/>
              <a:t>Welche </a:t>
            </a:r>
            <a:r>
              <a:rPr lang="de-DE" altLang="de-DE" dirty="0"/>
              <a:t>Fachdatenbanken für Physiker gibt es?</a:t>
            </a:r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r>
              <a:rPr lang="de-DE" altLang="de-DE" dirty="0">
                <a:latin typeface="Wingdings" charset="2"/>
              </a:rPr>
              <a:t></a:t>
            </a:r>
            <a:r>
              <a:rPr lang="de-DE" altLang="de-DE" dirty="0"/>
              <a:t>DBIS (Datenbankinformationssystem)</a:t>
            </a:r>
          </a:p>
          <a:p>
            <a:pPr eaLnBrk="1" hangingPunct="1">
              <a:lnSpc>
                <a:spcPct val="90000"/>
              </a:lnSpc>
              <a:buClrTx/>
              <a:buFontTx/>
              <a:buNone/>
            </a:pPr>
            <a:endParaRPr lang="de-DE" alt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Datenbanken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829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A1FA57E-C848-4436-9840-03608876EBF9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61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" y="907532"/>
            <a:ext cx="2619231" cy="250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744" y="1267538"/>
            <a:ext cx="5981028" cy="4720627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1" name="AutoShape 5"/>
          <p:cNvSpPr>
            <a:spLocks noChangeArrowheads="1"/>
          </p:cNvSpPr>
          <p:nvPr/>
        </p:nvSpPr>
        <p:spPr bwMode="auto">
          <a:xfrm>
            <a:off x="2478219" y="2947581"/>
            <a:ext cx="271524" cy="31350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560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69522" y="4260119"/>
            <a:ext cx="2449716" cy="704802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181"/>
              </a:spcBef>
            </a:pPr>
            <a:r>
              <a:rPr lang="de-DE" altLang="de-DE"/>
              <a:t>www.ub.uni-heidelberg.de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Fachdatenbanken </a:t>
            </a:r>
          </a:p>
        </p:txBody>
      </p:sp>
    </p:spTree>
    <p:extLst>
      <p:ext uri="{BB962C8B-B14F-4D97-AF65-F5344CB8AC3E}">
        <p14:creationId xmlns:p14="http://schemas.microsoft.com/office/powerpoint/2010/main" val="422043464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FFE81ECA-0C9A-4234-9641-8A79A2FEB148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62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5539" name="Text Box 2"/>
          <p:cNvSpPr txBox="1">
            <a:spLocks noChangeArrowheads="1"/>
          </p:cNvSpPr>
          <p:nvPr/>
        </p:nvSpPr>
        <p:spPr bwMode="auto">
          <a:xfrm>
            <a:off x="2143696" y="109503"/>
            <a:ext cx="6497073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pic>
        <p:nvPicPr>
          <p:cNvPr id="655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917" y="1128029"/>
            <a:ext cx="6704977" cy="5352145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5328494" y="3823727"/>
            <a:ext cx="1520400" cy="2653571"/>
          </a:xfrm>
          <a:prstGeom prst="rect">
            <a:avLst/>
          </a:prstGeom>
          <a:noFill/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143919" y="2448000"/>
            <a:ext cx="5112568" cy="1224136"/>
          </a:xfrm>
          <a:prstGeom prst="rect">
            <a:avLst/>
          </a:prstGeom>
          <a:noFill/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626905" y="1943943"/>
            <a:ext cx="2721240" cy="1538420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1063"/>
              </a:spcBef>
            </a:pPr>
            <a:r>
              <a:rPr lang="de-DE" altLang="de-DE" sz="1700" dirty="0"/>
              <a:t>Unterschiedliche Nutzungsbedingungen</a:t>
            </a:r>
          </a:p>
          <a:p>
            <a:pPr eaLnBrk="1" hangingPunct="1">
              <a:spcBef>
                <a:spcPts val="1063"/>
              </a:spcBef>
            </a:pPr>
            <a:r>
              <a:rPr lang="de-DE" altLang="de-DE" sz="1700" dirty="0"/>
              <a:t>UB lizenziert den Zugang zu teuren kommerziellen Produkten.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Fachdatenbanken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78842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4" grpId="0" animBg="1"/>
      <p:bldP spid="46085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46E5E16-789B-4C31-9FE0-E1B80511C54F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63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6564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/>
          <a:lstStyle>
            <a:lvl1pPr marL="342900" indent="-330200"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de-DE" altLang="de-DE" b="1"/>
              <a:t>Einige wichtige Datenbanken für die Physik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Web of Science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arXiv (Preprintarchiv; frei zugängliche Vorabveröffentlichungen von Artikeln)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GetInfo</a:t>
            </a:r>
          </a:p>
          <a:p>
            <a:pPr eaLnBrk="1" hangingPunct="1">
              <a:buClrTx/>
              <a:buFontTx/>
              <a:buNone/>
            </a:pPr>
            <a:endParaRPr lang="de-DE" altLang="de-DE"/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Astronomy and Astrophysics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ARI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/>
              <a:t>SPIRES HEP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Fachdatenbanken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40457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46975B88-9B85-4A18-A2DA-45FCED095DF9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64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7588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6348" tIns="43172" rIns="86348" bIns="43172" anchor="ctr"/>
          <a:lstStyle/>
          <a:p>
            <a:endParaRPr lang="de-DE" altLang="de-DE"/>
          </a:p>
        </p:txBody>
      </p:sp>
      <p:pic>
        <p:nvPicPr>
          <p:cNvPr id="675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540" y="1065670"/>
            <a:ext cx="7688178" cy="5221871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Fachdatenbanken - Beispiele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022377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949433BD-1721-4BD8-81D9-8E38321A72D3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65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8611" name="Text Box 2"/>
          <p:cNvSpPr txBox="1">
            <a:spLocks noChangeArrowheads="1"/>
          </p:cNvSpPr>
          <p:nvPr/>
        </p:nvSpPr>
        <p:spPr bwMode="auto">
          <a:xfrm>
            <a:off x="2415215" y="109503"/>
            <a:ext cx="6225550" cy="748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6348" tIns="43172" rIns="86348" bIns="43172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dirty="0">
              <a:solidFill>
                <a:srgbClr val="FFFFFF"/>
              </a:solidFill>
            </a:endParaRP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9" y="1131030"/>
            <a:ext cx="7010119" cy="4836131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3979854" y="3376598"/>
            <a:ext cx="4149366" cy="2449566"/>
          </a:xfrm>
          <a:prstGeom prst="rect">
            <a:avLst/>
          </a:prstGeom>
          <a:solidFill>
            <a:srgbClr val="FFFFFF"/>
          </a:solidFill>
          <a:ln w="38160">
            <a:solidFill>
              <a:srgbClr val="99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>
            <a:spAutoFit/>
          </a:bodyPr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1063"/>
              </a:spcBef>
            </a:pPr>
            <a:r>
              <a:rPr lang="de-DE" altLang="de-DE" sz="1700"/>
              <a:t>Suchoberflächen und Eingabefenster unterscheiden sich.</a:t>
            </a:r>
          </a:p>
          <a:p>
            <a:pPr eaLnBrk="1" hangingPunct="1">
              <a:spcBef>
                <a:spcPts val="1063"/>
              </a:spcBef>
            </a:pPr>
            <a:r>
              <a:rPr lang="de-DE" altLang="de-DE" sz="1700"/>
              <a:t>Aber: Funktionalitäten bleiben im Wesentlichen gleich.</a:t>
            </a:r>
          </a:p>
          <a:p>
            <a:pPr eaLnBrk="1" hangingPunct="1">
              <a:spcBef>
                <a:spcPts val="1063"/>
              </a:spcBef>
              <a:buFont typeface="Wingdings" charset="2"/>
              <a:buChar char=""/>
            </a:pPr>
            <a:r>
              <a:rPr lang="de-DE" altLang="de-DE" sz="1700"/>
              <a:t>Hilfeseiten nutzen, um sich über Eigenheiten des jeweiligen Systems zu informieren (z.B. ob man mit * oder ? trunkieren kann).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Fachdatenbanken - Beispiele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707017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6D7809DF-8B55-4D8F-ABB4-EFA1C54EE9B7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66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69635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300" dirty="0">
              <a:solidFill>
                <a:srgbClr val="FFFFFF"/>
              </a:solidFill>
            </a:endParaRPr>
          </a:p>
        </p:txBody>
      </p:sp>
      <p:sp>
        <p:nvSpPr>
          <p:cNvPr id="69636" name="Text Box 3"/>
          <p:cNvSpPr txBox="1">
            <a:spLocks noChangeArrowheads="1"/>
          </p:cNvSpPr>
          <p:nvPr/>
        </p:nvSpPr>
        <p:spPr bwMode="auto">
          <a:xfrm>
            <a:off x="432040" y="1512041"/>
            <a:ext cx="7971704" cy="427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 dirty="0"/>
              <a:t>Laden Sie das Literaturverwaltungsprogramm </a:t>
            </a:r>
            <a:r>
              <a:rPr lang="de-DE" altLang="de-DE" dirty="0" err="1"/>
              <a:t>Mendeley</a:t>
            </a:r>
            <a:r>
              <a:rPr lang="de-DE" altLang="de-DE" dirty="0"/>
              <a:t> herunter: </a:t>
            </a:r>
            <a:r>
              <a:rPr lang="de-DE" altLang="de-DE" dirty="0">
                <a:hlinkClick r:id="rId3"/>
              </a:rPr>
              <a:t>http://www.mendeley.de/</a:t>
            </a: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/>
              <a:t>Downloaden und installieren Sie </a:t>
            </a:r>
            <a:r>
              <a:rPr lang="de-DE" altLang="de-DE" dirty="0" err="1"/>
              <a:t>LyX</a:t>
            </a:r>
            <a:r>
              <a:rPr lang="de-DE" altLang="de-DE" dirty="0"/>
              <a:t> inkl. der </a:t>
            </a:r>
            <a:r>
              <a:rPr lang="de-DE" altLang="de-DE" dirty="0" err="1"/>
              <a:t>LaTeX</a:t>
            </a:r>
            <a:r>
              <a:rPr lang="de-DE" altLang="de-DE" dirty="0"/>
              <a:t>-Distribution </a:t>
            </a:r>
            <a:r>
              <a:rPr lang="de-DE" altLang="de-DE" dirty="0" err="1"/>
              <a:t>MiKTeX</a:t>
            </a:r>
            <a:r>
              <a:rPr lang="de-DE" altLang="de-DE" dirty="0"/>
              <a:t>: </a:t>
            </a:r>
            <a:r>
              <a:rPr lang="de-DE" altLang="de-DE" dirty="0">
                <a:hlinkClick r:id="rId4"/>
              </a:rPr>
              <a:t>http://www.lyx.org/Download</a:t>
            </a:r>
            <a:r>
              <a:rPr lang="de-DE" altLang="de-DE" dirty="0"/>
              <a:t> (Bundle)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b="1" dirty="0"/>
              <a:t>Bringen Sie, wenn möglich, einen </a:t>
            </a:r>
            <a:r>
              <a:rPr lang="de-DE" altLang="de-DE" b="1" dirty="0" smtClean="0"/>
              <a:t>W-LAN-fähigen </a:t>
            </a:r>
            <a:r>
              <a:rPr lang="de-DE" altLang="de-DE" b="1" dirty="0"/>
              <a:t>Laptop zur nächsten Sitzung mit.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 smtClean="0"/>
              <a:t>Infos des URZ zur WLAN-Nutzung</a:t>
            </a:r>
            <a:r>
              <a:rPr lang="de-DE" altLang="de-DE" dirty="0"/>
              <a:t>: </a:t>
            </a:r>
            <a:r>
              <a:rPr lang="de-DE" altLang="de-DE" dirty="0">
                <a:hlinkClick r:id="rId5"/>
              </a:rPr>
              <a:t>http://</a:t>
            </a:r>
            <a:r>
              <a:rPr lang="de-DE" altLang="de-DE" dirty="0" smtClean="0">
                <a:hlinkClick r:id="rId5"/>
              </a:rPr>
              <a:t>www.urz.uni-heidelberg.de/service-katalog/netzwerkdienste/WLAN.html</a:t>
            </a:r>
            <a:endParaRPr lang="de-DE" altLang="de-DE" dirty="0" smtClean="0"/>
          </a:p>
          <a:p>
            <a:pPr eaLnBrk="1" hangingPunct="1">
              <a:buFont typeface="Arial" charset="0"/>
              <a:buChar char="•"/>
            </a:pPr>
            <a:endParaRPr lang="de-DE" altLang="de-DE" dirty="0"/>
          </a:p>
          <a:p>
            <a:pPr eaLnBrk="1" hangingPunct="1">
              <a:buClrTx/>
              <a:buFontTx/>
              <a:buNone/>
            </a:pPr>
            <a:endParaRPr lang="de-DE" alt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Vorbereitung der nächsten </a:t>
            </a:r>
            <a:r>
              <a:rPr lang="de-DE" dirty="0"/>
              <a:t>Sitzung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80425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15930" y="1655911"/>
            <a:ext cx="8207375" cy="3924646"/>
          </a:xfrm>
        </p:spPr>
        <p:txBody>
          <a:bodyPr/>
          <a:lstStyle/>
          <a:p>
            <a:endParaRPr lang="de-DE" sz="2000" dirty="0"/>
          </a:p>
          <a:p>
            <a:endParaRPr lang="de-DE" sz="3200" b="1" dirty="0">
              <a:solidFill>
                <a:srgbClr val="C61826"/>
              </a:solidFill>
            </a:endParaRPr>
          </a:p>
          <a:p>
            <a:r>
              <a:rPr lang="de-DE" sz="3200" b="1" dirty="0">
                <a:solidFill>
                  <a:srgbClr val="C61826"/>
                </a:solidFill>
              </a:rPr>
              <a:t>Vielen Dank für ihre Aufmerksamkeit!</a:t>
            </a:r>
          </a:p>
          <a:p>
            <a:endParaRPr lang="de-DE" sz="2000" dirty="0">
              <a:solidFill>
                <a:srgbClr val="C61826"/>
              </a:solidFill>
            </a:endParaRPr>
          </a:p>
          <a:p>
            <a:r>
              <a:rPr lang="de-DE" sz="3200" b="1" dirty="0">
                <a:solidFill>
                  <a:srgbClr val="C61826"/>
                </a:solidFill>
              </a:rPr>
              <a:t>Fragen? </a:t>
            </a:r>
          </a:p>
          <a:p>
            <a:endParaRPr lang="de-DE" sz="3200" b="1" dirty="0">
              <a:solidFill>
                <a:srgbClr val="C61826"/>
              </a:solidFill>
            </a:endParaRPr>
          </a:p>
          <a:p>
            <a:endParaRPr lang="de-DE" dirty="0"/>
          </a:p>
          <a:p>
            <a:pPr>
              <a:tabLst>
                <a:tab pos="0" algn="l"/>
                <a:tab pos="863463" algn="l"/>
                <a:tab pos="1726927" algn="l"/>
                <a:tab pos="2590389" algn="l"/>
                <a:tab pos="3453852" algn="l"/>
                <a:tab pos="4317314" algn="l"/>
                <a:tab pos="5180779" algn="l"/>
                <a:tab pos="6044241" algn="l"/>
                <a:tab pos="6907704" algn="l"/>
                <a:tab pos="7771167" algn="l"/>
                <a:tab pos="8634630" algn="l"/>
                <a:tab pos="9498091" algn="l"/>
              </a:tabLst>
            </a:pPr>
            <a:r>
              <a:rPr lang="de-DE" sz="1600" dirty="0" smtClean="0">
                <a:solidFill>
                  <a:srgbClr val="C61826"/>
                </a:solidFill>
                <a:latin typeface="Calibri" pitchFamily="34" charset="0"/>
              </a:rPr>
              <a:t>UB-Schulungsangebote </a:t>
            </a:r>
            <a:endParaRPr lang="de-DE" sz="1600" dirty="0">
              <a:solidFill>
                <a:srgbClr val="C61826"/>
              </a:solidFill>
              <a:latin typeface="Calibri" pitchFamily="34" charset="0"/>
            </a:endParaRPr>
          </a:p>
          <a:p>
            <a:pPr>
              <a:tabLst>
                <a:tab pos="0" algn="l"/>
                <a:tab pos="863463" algn="l"/>
                <a:tab pos="1726927" algn="l"/>
                <a:tab pos="2590389" algn="l"/>
                <a:tab pos="3453852" algn="l"/>
                <a:tab pos="4317314" algn="l"/>
                <a:tab pos="5180779" algn="l"/>
                <a:tab pos="6044241" algn="l"/>
                <a:tab pos="6907704" algn="l"/>
                <a:tab pos="7771167" algn="l"/>
                <a:tab pos="8634630" algn="l"/>
                <a:tab pos="9498091" algn="l"/>
              </a:tabLst>
            </a:pPr>
            <a:r>
              <a:rPr lang="de-DE" sz="1600" dirty="0">
                <a:latin typeface="Calibri" pitchFamily="34" charset="0"/>
                <a:hlinkClick r:id="rId3"/>
              </a:rPr>
              <a:t>www.ub.uni-heidelberg.de/schulung</a:t>
            </a:r>
            <a:endParaRPr lang="de-DE" sz="1600" dirty="0">
              <a:latin typeface="Calibri" pitchFamily="34" charset="0"/>
            </a:endParaRPr>
          </a:p>
          <a:p>
            <a:pPr>
              <a:tabLst>
                <a:tab pos="0" algn="l"/>
                <a:tab pos="863463" algn="l"/>
                <a:tab pos="1726927" algn="l"/>
                <a:tab pos="2590389" algn="l"/>
                <a:tab pos="3453852" algn="l"/>
                <a:tab pos="4317314" algn="l"/>
                <a:tab pos="5180779" algn="l"/>
                <a:tab pos="6044241" algn="l"/>
                <a:tab pos="6907704" algn="l"/>
                <a:tab pos="7771167" algn="l"/>
                <a:tab pos="8634630" algn="l"/>
                <a:tab pos="9498091" algn="l"/>
              </a:tabLst>
            </a:pPr>
            <a:r>
              <a:rPr lang="de-DE" sz="1600" dirty="0">
                <a:latin typeface="Calibri" pitchFamily="34" charset="0"/>
              </a:rPr>
              <a:t>(Recherche, Literaturverwaltungssoftware, Publizieren &amp; Open Access, Plagiat,…)</a:t>
            </a:r>
            <a:endParaRPr lang="de-DE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b="1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endParaRPr lang="de-DE" sz="2000" dirty="0"/>
          </a:p>
          <a:p>
            <a:r>
              <a:rPr lang="de-DE" sz="2000" dirty="0"/>
              <a:t> </a:t>
            </a:r>
          </a:p>
          <a:p>
            <a:pPr algn="ctr"/>
            <a:endParaRPr lang="de-DE" sz="2000" dirty="0"/>
          </a:p>
          <a:p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27350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UB Basics</a:t>
            </a:r>
          </a:p>
        </p:txBody>
      </p:sp>
      <p:sp>
        <p:nvSpPr>
          <p:cNvPr id="1024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sz="2000" dirty="0"/>
              <a:t>Ein paar Abkürzungen, über die </a:t>
            </a:r>
            <a:r>
              <a:rPr lang="de-DE" altLang="de-DE" sz="2000" dirty="0" smtClean="0"/>
              <a:t>Sie </a:t>
            </a:r>
            <a:r>
              <a:rPr lang="de-DE" altLang="de-DE" sz="2000" dirty="0"/>
              <a:t>vielleicht stolpern werden:</a:t>
            </a:r>
          </a:p>
          <a:p>
            <a:endParaRPr lang="de-DE" altLang="de-DE" sz="2000" dirty="0"/>
          </a:p>
          <a:p>
            <a:pPr marL="342681" indent="-342681">
              <a:buFont typeface="Arial" panose="020B0604020202020204" pitchFamily="34" charset="0"/>
              <a:buChar char="•"/>
            </a:pPr>
            <a:r>
              <a:rPr lang="de-DE" altLang="de-DE" sz="2000" dirty="0"/>
              <a:t>IZN: Informationszentrum </a:t>
            </a:r>
            <a:r>
              <a:rPr lang="de-DE" altLang="de-DE" sz="2000" dirty="0" err="1"/>
              <a:t>Neuenheim</a:t>
            </a:r>
            <a:endParaRPr lang="de-DE" altLang="de-DE" sz="2000" dirty="0"/>
          </a:p>
          <a:p>
            <a:pPr marL="342681" indent="-342681">
              <a:buFont typeface="Arial" panose="020B0604020202020204" pitchFamily="34" charset="0"/>
              <a:buChar char="•"/>
            </a:pPr>
            <a:r>
              <a:rPr lang="de-DE" altLang="de-DE" sz="2000" dirty="0"/>
              <a:t>LSN: Lesesaal </a:t>
            </a:r>
            <a:r>
              <a:rPr lang="de-DE" altLang="de-DE" sz="2000" dirty="0" err="1"/>
              <a:t>Neuenheim</a:t>
            </a:r>
            <a:endParaRPr lang="de-DE" altLang="de-DE" sz="2000" dirty="0"/>
          </a:p>
          <a:p>
            <a:pPr marL="342681" indent="-342681">
              <a:buFont typeface="Arial" panose="020B0604020202020204" pitchFamily="34" charset="0"/>
              <a:buChar char="•"/>
            </a:pPr>
            <a:r>
              <a:rPr lang="de-DE" altLang="de-DE" sz="2000" dirty="0"/>
              <a:t>LN: Lehrbuchsammlung </a:t>
            </a:r>
            <a:r>
              <a:rPr lang="de-DE" altLang="de-DE" sz="2000" dirty="0" err="1"/>
              <a:t>Neuenheim</a:t>
            </a:r>
            <a:endParaRPr lang="de-DE" altLang="de-DE" sz="2000" dirty="0"/>
          </a:p>
          <a:p>
            <a:pPr marL="342681" indent="-342681">
              <a:buFont typeface="Arial" panose="020B0604020202020204" pitchFamily="34" charset="0"/>
              <a:buChar char="•"/>
            </a:pPr>
            <a:r>
              <a:rPr lang="de-DE" altLang="de-DE" sz="2000" dirty="0"/>
              <a:t>ZSN: Zeitschriften </a:t>
            </a:r>
            <a:r>
              <a:rPr lang="de-DE" altLang="de-DE" sz="2000" dirty="0" err="1"/>
              <a:t>Neuenheim</a:t>
            </a:r>
            <a:endParaRPr lang="de-DE" altLang="de-DE" sz="2000" dirty="0"/>
          </a:p>
          <a:p>
            <a:pPr marL="342681" indent="-342681">
              <a:buFont typeface="Arial" panose="020B0604020202020204" pitchFamily="34" charset="0"/>
              <a:buChar char="•"/>
            </a:pPr>
            <a:r>
              <a:rPr lang="de-DE" altLang="de-DE" sz="2000" dirty="0"/>
              <a:t>BPA: Bereichsbibliothek Physik und Astronomie</a:t>
            </a:r>
          </a:p>
          <a:p>
            <a:pPr>
              <a:buFont typeface="Arial" charset="0"/>
              <a:buChar char="•"/>
            </a:pPr>
            <a:endParaRPr lang="de-DE" altLang="de-DE" dirty="0" smtClean="0"/>
          </a:p>
        </p:txBody>
      </p:sp>
    </p:spTree>
    <p:extLst>
      <p:ext uri="{BB962C8B-B14F-4D97-AF65-F5344CB8AC3E}">
        <p14:creationId xmlns:p14="http://schemas.microsoft.com/office/powerpoint/2010/main" val="263139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A963C34E-83A3-4A7C-813B-5712CCCB58A0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432040" y="1218036"/>
            <a:ext cx="7971704" cy="5280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5488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dirty="0"/>
              <a:t>Öffnungszeiten: </a:t>
            </a:r>
          </a:p>
          <a:p>
            <a:pPr lvl="1"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dirty="0"/>
              <a:t>Lesesaal: Mo – Fr  8:30 – 22:00, Sa – So 9:00 – </a:t>
            </a:r>
            <a:r>
              <a:rPr lang="de-DE" altLang="de-DE" dirty="0" smtClean="0"/>
              <a:t>22:00</a:t>
            </a:r>
          </a:p>
          <a:p>
            <a:pPr lvl="2"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dirty="0" smtClean="0"/>
              <a:t> Altstadt </a:t>
            </a:r>
            <a:r>
              <a:rPr lang="de-DE" altLang="de-DE" dirty="0"/>
              <a:t>bis 1h!</a:t>
            </a:r>
          </a:p>
          <a:p>
            <a:pPr lvl="1" eaLnBrk="1" hangingPunct="1">
              <a:spcBef>
                <a:spcPts val="425"/>
              </a:spcBef>
              <a:buFont typeface="Arial" charset="0"/>
              <a:buChar char="•"/>
            </a:pPr>
            <a:r>
              <a:rPr lang="de-DE" altLang="de-DE" dirty="0"/>
              <a:t>Ausleihe: Mo – Fr  9:00 – 19:00, Sa 9:00 – 13:00</a:t>
            </a:r>
          </a:p>
          <a:p>
            <a:pPr lvl="1" eaLnBrk="1" hangingPunct="1">
              <a:spcBef>
                <a:spcPts val="425"/>
              </a:spcBef>
            </a:pPr>
            <a:endParaRPr lang="de-DE" altLang="de-DE" sz="1700" dirty="0"/>
          </a:p>
          <a:p>
            <a:pPr eaLnBrk="1" hangingPunct="1">
              <a:spcBef>
                <a:spcPts val="425"/>
              </a:spcBef>
            </a:pPr>
            <a:endParaRPr lang="de-DE" altLang="de-DE" sz="1700" dirty="0"/>
          </a:p>
          <a:p>
            <a:pPr lvl="1" eaLnBrk="1" hangingPunct="1">
              <a:spcBef>
                <a:spcPts val="425"/>
              </a:spcBef>
            </a:pPr>
            <a:endParaRPr lang="de-DE" altLang="de-DE" sz="1700" dirty="0"/>
          </a:p>
          <a:p>
            <a:pPr eaLnBrk="1" hangingPunct="1">
              <a:spcBef>
                <a:spcPts val="425"/>
              </a:spcBef>
            </a:pPr>
            <a:endParaRPr lang="de-DE" altLang="de-DE" sz="1700" dirty="0"/>
          </a:p>
          <a:p>
            <a:pPr lvl="1" eaLnBrk="1" hangingPunct="1">
              <a:spcBef>
                <a:spcPts val="425"/>
              </a:spcBef>
            </a:pPr>
            <a:endParaRPr lang="de-DE" altLang="de-DE" sz="1700" dirty="0"/>
          </a:p>
          <a:p>
            <a:pPr lvl="1" eaLnBrk="1" hangingPunct="1">
              <a:spcBef>
                <a:spcPts val="331"/>
              </a:spcBef>
            </a:pPr>
            <a:endParaRPr lang="de-DE" altLang="de-DE" sz="1300" dirty="0"/>
          </a:p>
          <a:p>
            <a:pPr lvl="1" eaLnBrk="1" hangingPunct="1">
              <a:spcBef>
                <a:spcPts val="331"/>
              </a:spcBef>
            </a:pPr>
            <a:endParaRPr lang="de-DE" altLang="de-DE" sz="1300" dirty="0"/>
          </a:p>
          <a:p>
            <a:pPr lvl="1" eaLnBrk="1" hangingPunct="1">
              <a:spcBef>
                <a:spcPts val="331"/>
              </a:spcBef>
            </a:pPr>
            <a:endParaRPr lang="de-DE" altLang="de-DE" sz="1300" dirty="0"/>
          </a:p>
          <a:p>
            <a:pPr lvl="1" eaLnBrk="1" hangingPunct="1">
              <a:spcBef>
                <a:spcPts val="331"/>
              </a:spcBef>
            </a:pPr>
            <a:endParaRPr lang="de-DE" altLang="de-DE" sz="1300" dirty="0"/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510045" y="3172593"/>
            <a:ext cx="7971704" cy="2653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5488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 dirty="0"/>
              <a:t>Ausleihe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LN und Freihandbestand (3. OG): 4 Wochen + 2 Verlängerungen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LSN (1. OG): Präsenzbestand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BPA: </a:t>
            </a:r>
            <a:r>
              <a:rPr lang="de-DE" altLang="de-DE" dirty="0" smtClean="0"/>
              <a:t>Präsenzbibliotheken</a:t>
            </a:r>
          </a:p>
          <a:p>
            <a:pPr lvl="1" eaLnBrk="1" hangingPunct="1">
              <a:buFont typeface="Arial" charset="0"/>
              <a:buChar char="•"/>
            </a:pPr>
            <a:endParaRPr lang="de-DE" altLang="de-DE" dirty="0"/>
          </a:p>
          <a:p>
            <a:pPr eaLnBrk="1" hangingPunct="1">
              <a:buFont typeface="Arial" charset="0"/>
              <a:buChar char="•"/>
            </a:pPr>
            <a:r>
              <a:rPr lang="de-DE" altLang="de-DE" dirty="0" smtClean="0"/>
              <a:t>Lost </a:t>
            </a:r>
            <a:r>
              <a:rPr lang="de-DE" altLang="de-DE" dirty="0"/>
              <a:t>in UB – Wo ist </a:t>
            </a:r>
            <a:r>
              <a:rPr lang="de-DE" altLang="de-DE" dirty="0" smtClean="0"/>
              <a:t>was? </a:t>
            </a:r>
            <a:r>
              <a:rPr lang="de-DE" altLang="de-DE" u="sng" dirty="0" smtClean="0">
                <a:solidFill>
                  <a:srgbClr val="CCCCFF"/>
                </a:solidFill>
                <a:hlinkClick r:id="rId3"/>
              </a:rPr>
              <a:t>Virtueller </a:t>
            </a:r>
            <a:r>
              <a:rPr lang="de-DE" altLang="de-DE" u="sng" dirty="0">
                <a:solidFill>
                  <a:srgbClr val="CCCCFF"/>
                </a:solidFill>
                <a:hlinkClick r:id="rId3"/>
              </a:rPr>
              <a:t>Rundgang</a:t>
            </a:r>
          </a:p>
          <a:p>
            <a:pPr eaLnBrk="1" hangingPunct="1">
              <a:buClrTx/>
              <a:buFontTx/>
              <a:buNone/>
            </a:pPr>
            <a:endParaRPr lang="de-DE" altLang="de-DE" u="sng" dirty="0">
              <a:solidFill>
                <a:srgbClr val="CCCCFF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UB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916191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6225550" y="6097665"/>
            <a:ext cx="2016178" cy="38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fld id="{1DABA774-E357-478C-8E8E-8327C07A4947}" type="slidenum">
              <a:rPr lang="de-DE" altLang="de-DE" sz="1300">
                <a:solidFill>
                  <a:srgbClr val="FFFFFF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de-DE" altLang="de-DE" sz="1300">
              <a:solidFill>
                <a:srgbClr val="FFFFFF"/>
              </a:solidFill>
            </a:endParaRP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2415215" y="0"/>
            <a:ext cx="6225550" cy="858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 anchor="ctr"/>
          <a:lstStyle>
            <a:lvl1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de-DE" altLang="de-DE" sz="1700" dirty="0">
              <a:solidFill>
                <a:srgbClr val="FFFFFF"/>
              </a:solidFill>
            </a:endParaRP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373540" y="1131037"/>
            <a:ext cx="7971704" cy="477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4987" tIns="44193" rIns="84987" bIns="44193"/>
          <a:lstStyle>
            <a:lvl1pPr marL="325438" indent="-32543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1pPr>
            <a:lvl2pPr marL="725488" indent="-268288"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2pPr>
            <a:lvl3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3pPr>
            <a:lvl4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4pPr>
            <a:lvl5pPr algn="l" eaLnBrk="0" hangingPunct="0">
              <a:spcBef>
                <a:spcPts val="500"/>
              </a:spcBef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25438" algn="l"/>
                <a:tab pos="773113" algn="l"/>
                <a:tab pos="1222375" algn="l"/>
                <a:tab pos="1671638" algn="l"/>
                <a:tab pos="2120900" algn="l"/>
                <a:tab pos="2570163" algn="l"/>
                <a:tab pos="3019425" algn="l"/>
                <a:tab pos="3468688" algn="l"/>
                <a:tab pos="3917950" algn="l"/>
                <a:tab pos="4367213" algn="l"/>
                <a:tab pos="4816475" algn="l"/>
                <a:tab pos="5265738" algn="l"/>
                <a:tab pos="5715000" algn="l"/>
                <a:tab pos="6164263" algn="l"/>
                <a:tab pos="6613525" algn="l"/>
                <a:tab pos="7062788" algn="l"/>
                <a:tab pos="7512050" algn="l"/>
                <a:tab pos="7961313" algn="l"/>
                <a:tab pos="8410575" algn="l"/>
                <a:tab pos="8859838" algn="l"/>
                <a:tab pos="9309100" algn="l"/>
              </a:tabLst>
              <a:defRPr sz="2000">
                <a:solidFill>
                  <a:srgbClr val="000000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Font typeface="Arial" charset="0"/>
              <a:buChar char="•"/>
            </a:pPr>
            <a:r>
              <a:rPr lang="de-DE" altLang="de-DE" dirty="0"/>
              <a:t>Arbeitsplätze:</a:t>
            </a:r>
          </a:p>
          <a:p>
            <a:pPr marL="799589" lvl="1" indent="-342681" eaLnBrk="1" hangingPunct="1">
              <a:buFont typeface="Arial" panose="020B0604020202020204" pitchFamily="34" charset="0"/>
              <a:buChar char="•"/>
            </a:pPr>
            <a:r>
              <a:rPr lang="de-DE" altLang="de-DE" dirty="0" smtClean="0"/>
              <a:t>320 </a:t>
            </a:r>
            <a:r>
              <a:rPr lang="de-DE" altLang="de-DE" dirty="0"/>
              <a:t>Arbeitsplätze im LSN (Lesesaal </a:t>
            </a:r>
            <a:r>
              <a:rPr lang="de-DE" altLang="de-DE" dirty="0" err="1" smtClean="0"/>
              <a:t>Neuenheim</a:t>
            </a:r>
            <a:r>
              <a:rPr lang="de-DE" altLang="de-DE" dirty="0" smtClean="0"/>
              <a:t>)</a:t>
            </a:r>
            <a:endParaRPr lang="de-DE" altLang="de-DE" dirty="0"/>
          </a:p>
          <a:p>
            <a:pPr marL="799589" lvl="1" indent="-342681" eaLnBrk="1" hangingPunct="1">
              <a:buFont typeface="Arial" panose="020B0604020202020204" pitchFamily="34" charset="0"/>
              <a:buChar char="•"/>
            </a:pPr>
            <a:r>
              <a:rPr lang="de-DE" altLang="de-DE" dirty="0"/>
              <a:t>3</a:t>
            </a:r>
            <a:r>
              <a:rPr lang="de-DE" altLang="de-DE" dirty="0" smtClean="0"/>
              <a:t> </a:t>
            </a:r>
            <a:r>
              <a:rPr lang="de-DE" altLang="de-DE" dirty="0"/>
              <a:t>Gruppenarbeitsräume (Reservierung </a:t>
            </a:r>
            <a:r>
              <a:rPr lang="de-DE" altLang="de-DE" dirty="0">
                <a:hlinkClick r:id="rId3"/>
              </a:rPr>
              <a:t>online</a:t>
            </a:r>
            <a:r>
              <a:rPr lang="de-DE" altLang="de-DE" dirty="0"/>
              <a:t>)</a:t>
            </a:r>
          </a:p>
          <a:p>
            <a:pPr marL="799589" lvl="1" indent="-342681" eaLnBrk="1" hangingPunct="1">
              <a:buFont typeface="Arial" panose="020B0604020202020204" pitchFamily="34" charset="0"/>
              <a:buChar char="•"/>
            </a:pPr>
            <a:r>
              <a:rPr lang="de-DE" altLang="de-DE" dirty="0" err="1"/>
              <a:t>Smartboard</a:t>
            </a:r>
            <a:r>
              <a:rPr lang="de-DE" altLang="de-DE" dirty="0"/>
              <a:t> im Schulungsraum (Reservierung </a:t>
            </a:r>
            <a:r>
              <a:rPr lang="de-DE" altLang="de-DE" dirty="0">
                <a:hlinkClick r:id="rId3"/>
              </a:rPr>
              <a:t>online</a:t>
            </a:r>
            <a:r>
              <a:rPr lang="de-DE" altLang="de-DE" dirty="0"/>
              <a:t>)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 smtClean="0"/>
              <a:t>PC-Arbeitsplätze </a:t>
            </a:r>
            <a:r>
              <a:rPr lang="de-DE" altLang="de-DE" dirty="0"/>
              <a:t>IZN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reine Internet-Arbeitsplätze als auch Multimedia-Arbeitsplätze inkl. Office und weiteren Anwendungen</a:t>
            </a:r>
          </a:p>
          <a:p>
            <a:pPr eaLnBrk="1" hangingPunct="1">
              <a:buFont typeface="Arial" charset="0"/>
              <a:buChar char="•"/>
            </a:pPr>
            <a:r>
              <a:rPr lang="de-DE" altLang="de-DE" dirty="0" smtClean="0"/>
              <a:t>Kopierer</a:t>
            </a:r>
            <a:r>
              <a:rPr lang="de-DE" altLang="de-DE" dirty="0"/>
              <a:t>, Drucker, Scanner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Kopiergeräte im IZN, LSN und in der Ausleihe (4 Cent pro Kopie mit </a:t>
            </a:r>
            <a:r>
              <a:rPr lang="de-DE" altLang="de-DE" dirty="0" err="1"/>
              <a:t>CampusCard</a:t>
            </a:r>
            <a:r>
              <a:rPr lang="de-DE" altLang="de-DE" dirty="0"/>
              <a:t>, 5 Cent am Münzkopierer im IZN)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Drucken von öffentlichen PCs und eigenem Laptop möglich. </a:t>
            </a:r>
          </a:p>
          <a:p>
            <a:pPr lvl="1" eaLnBrk="1" hangingPunct="1">
              <a:buFont typeface="Arial" charset="0"/>
              <a:buChar char="•"/>
            </a:pPr>
            <a:r>
              <a:rPr lang="de-DE" altLang="de-DE" dirty="0"/>
              <a:t>Buchaufsichtsscanner für kostenlose Scans (USB-Stick).</a:t>
            </a:r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  <a:p>
            <a:pPr lvl="1" eaLnBrk="1" hangingPunct="1">
              <a:buClrTx/>
              <a:buFontTx/>
              <a:buNone/>
            </a:pPr>
            <a:endParaRPr lang="de-DE" alt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UB Basics</a:t>
            </a:r>
            <a:br>
              <a:rPr lang="de-DE" dirty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305255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_UB_farbig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haltsverzeichnis">
  <a:themeElements>
    <a:clrScheme name="Inhaltsverzeichni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Inhaltsverzeichni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nhaltsverzeichni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haltsverzeichni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haltsverzeichni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haltsverzeichni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haltsverzeichni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nhaltsverzeichni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nhaltsverzeichni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Hauptmaster_Hintergrundbild">
  <a:themeElements>
    <a:clrScheme name="Benutzerdefiniert 1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BBB59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UniH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UniH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UniH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UniH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Powerpoint_UB_farbig</Template>
  <TotalTime>0</TotalTime>
  <Words>2488</Words>
  <Application>Microsoft Office PowerPoint</Application>
  <PresentationFormat>Benutzerdefiniert</PresentationFormat>
  <Paragraphs>586</Paragraphs>
  <Slides>67</Slides>
  <Notes>64</Notes>
  <HiddenSlides>1</HiddenSlides>
  <MMClips>0</MMClips>
  <ScaleCrop>false</ScaleCrop>
  <HeadingPairs>
    <vt:vector size="4" baseType="variant">
      <vt:variant>
        <vt:lpstr>Design</vt:lpstr>
      </vt:variant>
      <vt:variant>
        <vt:i4>7</vt:i4>
      </vt:variant>
      <vt:variant>
        <vt:lpstr>Folientitel</vt:lpstr>
      </vt:variant>
      <vt:variant>
        <vt:i4>67</vt:i4>
      </vt:variant>
    </vt:vector>
  </HeadingPairs>
  <TitlesOfParts>
    <vt:vector size="74" baseType="lpstr">
      <vt:lpstr>Powerpoint_UB_farbig</vt:lpstr>
      <vt:lpstr>Inhaltsverzeichnis</vt:lpstr>
      <vt:lpstr>1_Hauptmaster_Hintergrundbild</vt:lpstr>
      <vt:lpstr>2_UniHD</vt:lpstr>
      <vt:lpstr>3_UniHD</vt:lpstr>
      <vt:lpstr>4_UniHD</vt:lpstr>
      <vt:lpstr>UniHD</vt:lpstr>
      <vt:lpstr>Basiskurs für ein nachhaltiges Studium  UB-Block Teil 2: Heidelberger Bibliothekssystem für Physiker/-innen  </vt:lpstr>
      <vt:lpstr>Nutzungshinweis </vt:lpstr>
      <vt:lpstr>Programm </vt:lpstr>
      <vt:lpstr>UB Basics </vt:lpstr>
      <vt:lpstr>Universitätsbibliothek Heidelberg </vt:lpstr>
      <vt:lpstr>UB Basics </vt:lpstr>
      <vt:lpstr>UB Basics</vt:lpstr>
      <vt:lpstr>UB Basics </vt:lpstr>
      <vt:lpstr>UB Basics </vt:lpstr>
      <vt:lpstr>Literaturrecherche Basics </vt:lpstr>
      <vt:lpstr>Literaturrecherche Basics</vt:lpstr>
      <vt:lpstr>Literaturrecherche Basics</vt:lpstr>
      <vt:lpstr>Literaturrecherche Basics</vt:lpstr>
      <vt:lpstr>Literaturrecherche Basics </vt:lpstr>
      <vt:lpstr>Literaturrecherche Basics </vt:lpstr>
      <vt:lpstr>Literaturrecherche Basics </vt:lpstr>
      <vt:lpstr>Literaturrecherche Basics</vt:lpstr>
      <vt:lpstr>Literaturrecherche Basics </vt:lpstr>
      <vt:lpstr>Literaturrecherche Basics</vt:lpstr>
      <vt:lpstr>Literaturrecherche Basics</vt:lpstr>
      <vt:lpstr>Literaturrecherche Basics</vt:lpstr>
      <vt:lpstr>Literaturrecherche Basics</vt:lpstr>
      <vt:lpstr>Literaturrecherche Basics</vt:lpstr>
      <vt:lpstr>Literaturrecherche Basics</vt:lpstr>
      <vt:lpstr>Standorte und Signaturen </vt:lpstr>
      <vt:lpstr>Literaturrecherche Basics</vt:lpstr>
      <vt:lpstr>Literaturrecherche Basics </vt:lpstr>
      <vt:lpstr>Literaturrecherche Basics </vt:lpstr>
      <vt:lpstr>Literaturrecherche Basics </vt:lpstr>
      <vt:lpstr>Literaturrecherche Basics </vt:lpstr>
      <vt:lpstr>Literaturrecherche Basics</vt:lpstr>
      <vt:lpstr>3. Schritt: Gezielt Recherchieren </vt:lpstr>
      <vt:lpstr>Thematisch Suchen </vt:lpstr>
      <vt:lpstr>Thematische Literatursuche</vt:lpstr>
      <vt:lpstr>Thematisch suchen </vt:lpstr>
      <vt:lpstr>1. Schritt: Relevante Suchbegriffe finden </vt:lpstr>
      <vt:lpstr>1. Schritt: Relevante Suchbegriffe finden </vt:lpstr>
      <vt:lpstr>1. Schritt: Relevante Suchbegriffe finden </vt:lpstr>
      <vt:lpstr>2. Schritt: Geeignete Recherchesysteme auswählen </vt:lpstr>
      <vt:lpstr>3. Schritt: Gezielt Recherchieren </vt:lpstr>
      <vt:lpstr>3. Schritt: Gezielt Recherchieren</vt:lpstr>
      <vt:lpstr>3. Schritt: Gezielt Recherchieren </vt:lpstr>
      <vt:lpstr>3. Schritt: Gezielt Recherchieren </vt:lpstr>
      <vt:lpstr>PowerPoint-Präsentation</vt:lpstr>
      <vt:lpstr>PowerPoint-Präsentation</vt:lpstr>
      <vt:lpstr>Suchkategorien – Vergleich </vt:lpstr>
      <vt:lpstr>3. Schritt: Gezielt Recherchieren</vt:lpstr>
      <vt:lpstr>3. Schritt: Gezielt Recherchieren </vt:lpstr>
      <vt:lpstr>3. Schritt: Gezielt Recherchieren </vt:lpstr>
      <vt:lpstr>3. Schritt: Gezielt Recherchieren </vt:lpstr>
      <vt:lpstr>PowerPoint-Präsentation</vt:lpstr>
      <vt:lpstr>PowerPoint-Präsentation</vt:lpstr>
      <vt:lpstr>PowerPoint-Präsentation</vt:lpstr>
      <vt:lpstr>PowerPoint-Präsentation</vt:lpstr>
      <vt:lpstr>3. Schritt: Gezielt Recherchieren</vt:lpstr>
      <vt:lpstr>3. Schritt: Gezielt Recherchieren </vt:lpstr>
      <vt:lpstr>3. Schritt: Gezielt Recherchieren </vt:lpstr>
      <vt:lpstr>3. Schritt: Gezielt Recherchieren </vt:lpstr>
      <vt:lpstr>Datenbanken</vt:lpstr>
      <vt:lpstr>Datenbanken </vt:lpstr>
      <vt:lpstr>Fachdatenbanken </vt:lpstr>
      <vt:lpstr>Fachdatenbanken </vt:lpstr>
      <vt:lpstr>Fachdatenbanken </vt:lpstr>
      <vt:lpstr>Fachdatenbanken - Beispiele </vt:lpstr>
      <vt:lpstr>Fachdatenbanken - Beispiele </vt:lpstr>
      <vt:lpstr>Vorbereitung der nächsten Sitzung </vt:lpstr>
      <vt:lpstr>PowerPoint-Präsentation</vt:lpstr>
    </vt:vector>
  </TitlesOfParts>
  <Company>Uni HD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Basiskurs für ein nachhaltiges Studium  UB-Block Teil 2: Heidelberger Bibliothekssystem für Physiker/-innen</dc:title>
  <dc:creator>Jochen Apel</dc:creator>
  <cp:lastModifiedBy>Jochen Apel</cp:lastModifiedBy>
  <cp:revision>36</cp:revision>
  <dcterms:created xsi:type="dcterms:W3CDTF">2014-11-11T13:30:05Z</dcterms:created>
  <dcterms:modified xsi:type="dcterms:W3CDTF">2017-11-21T14:38:56Z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lpwstr>120228</vt:lpwstr>
  </property>
</Properties>
</file>